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1"/>
  </p:notesMasterIdLst>
  <p:sldIdLst>
    <p:sldId id="256" r:id="rId2"/>
    <p:sldId id="266" r:id="rId3"/>
    <p:sldId id="267" r:id="rId4"/>
    <p:sldId id="259" r:id="rId5"/>
    <p:sldId id="268" r:id="rId6"/>
    <p:sldId id="269" r:id="rId7"/>
    <p:sldId id="270" r:id="rId8"/>
    <p:sldId id="271" r:id="rId9"/>
    <p:sldId id="272" r:id="rId10"/>
    <p:sldId id="258" r:id="rId11"/>
    <p:sldId id="273" r:id="rId12"/>
    <p:sldId id="274" r:id="rId13"/>
    <p:sldId id="260" r:id="rId14"/>
    <p:sldId id="261" r:id="rId15"/>
    <p:sldId id="262" r:id="rId16"/>
    <p:sldId id="263" r:id="rId17"/>
    <p:sldId id="276" r:id="rId18"/>
    <p:sldId id="264" r:id="rId19"/>
    <p:sldId id="275" r:id="rId20"/>
    <p:sldId id="279" r:id="rId21"/>
    <p:sldId id="265" r:id="rId22"/>
    <p:sldId id="285" r:id="rId23"/>
    <p:sldId id="286" r:id="rId24"/>
    <p:sldId id="280" r:id="rId25"/>
    <p:sldId id="284" r:id="rId26"/>
    <p:sldId id="288" r:id="rId27"/>
    <p:sldId id="287" r:id="rId28"/>
    <p:sldId id="289" r:id="rId29"/>
    <p:sldId id="290" r:id="rId30"/>
    <p:sldId id="291" r:id="rId31"/>
    <p:sldId id="292" r:id="rId32"/>
    <p:sldId id="296" r:id="rId33"/>
    <p:sldId id="297" r:id="rId34"/>
    <p:sldId id="281" r:id="rId35"/>
    <p:sldId id="298" r:id="rId36"/>
    <p:sldId id="300" r:id="rId37"/>
    <p:sldId id="301" r:id="rId38"/>
    <p:sldId id="308" r:id="rId39"/>
    <p:sldId id="309" r:id="rId40"/>
    <p:sldId id="303" r:id="rId41"/>
    <p:sldId id="310" r:id="rId42"/>
    <p:sldId id="311" r:id="rId43"/>
    <p:sldId id="318" r:id="rId44"/>
    <p:sldId id="313" r:id="rId45"/>
    <p:sldId id="319" r:id="rId46"/>
    <p:sldId id="324" r:id="rId47"/>
    <p:sldId id="325" r:id="rId48"/>
    <p:sldId id="321" r:id="rId49"/>
    <p:sldId id="327" r:id="rId50"/>
    <p:sldId id="328" r:id="rId51"/>
    <p:sldId id="331" r:id="rId52"/>
    <p:sldId id="317" r:id="rId53"/>
    <p:sldId id="320" r:id="rId54"/>
    <p:sldId id="316" r:id="rId55"/>
    <p:sldId id="330" r:id="rId56"/>
    <p:sldId id="332" r:id="rId57"/>
    <p:sldId id="315" r:id="rId58"/>
    <p:sldId id="329" r:id="rId59"/>
    <p:sldId id="314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4" autoAdjust="0"/>
  </p:normalViewPr>
  <p:slideViewPr>
    <p:cSldViewPr>
      <p:cViewPr varScale="1">
        <p:scale>
          <a:sx n="45" d="100"/>
          <a:sy n="45" d="100"/>
        </p:scale>
        <p:origin x="-12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C53DC-9E9B-4CF7-B0D8-8A77DE43F5FB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7384B-8134-4C5A-AA6B-E17AF426F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8879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7384B-8134-4C5A-AA6B-E17AF426F73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7384B-8134-4C5A-AA6B-E17AF426F73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nteroendocrine_cell" TargetMode="External"/><Relationship Id="rId2" Type="http://schemas.openxmlformats.org/officeDocument/2006/relationships/hyperlink" Target="https://en.wikipedia.org/wiki/Hormon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Small_intestine" TargetMode="External"/><Relationship Id="rId5" Type="http://schemas.openxmlformats.org/officeDocument/2006/relationships/hyperlink" Target="https://en.wikipedia.org/wiki/Pancreas" TargetMode="External"/><Relationship Id="rId4" Type="http://schemas.openxmlformats.org/officeDocument/2006/relationships/hyperlink" Target="https://en.wikipedia.org/wiki/Stomach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logy-pages.info/G/GITract.html" TargetMode="External"/><Relationship Id="rId2" Type="http://schemas.openxmlformats.org/officeDocument/2006/relationships/hyperlink" Target="http://www.biology-pages.info/E/E.html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logy-pages.info/C/CNS.html" TargetMode="External"/><Relationship Id="rId2" Type="http://schemas.openxmlformats.org/officeDocument/2006/relationships/hyperlink" Target="http://www.biology-pages.info/P/PNS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Enteric_nervous_system" TargetMode="External"/><Relationship Id="rId3" Type="http://schemas.openxmlformats.org/officeDocument/2006/relationships/hyperlink" Target="https://en.wikipedia.org/wiki/Gastrointestinal_tract" TargetMode="External"/><Relationship Id="rId7" Type="http://schemas.openxmlformats.org/officeDocument/2006/relationships/hyperlink" Target="https://en.wikipedia.org/wiki/Paracrine" TargetMode="External"/><Relationship Id="rId2" Type="http://schemas.openxmlformats.org/officeDocument/2006/relationships/hyperlink" Target="https://en.wikipedia.org/wiki/Cell_(biology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Gastrointestinal_hormone" TargetMode="External"/><Relationship Id="rId5" Type="http://schemas.openxmlformats.org/officeDocument/2006/relationships/hyperlink" Target="https://en.wikipedia.org/wiki/Endocrine_system" TargetMode="External"/><Relationship Id="rId4" Type="http://schemas.openxmlformats.org/officeDocument/2006/relationships/hyperlink" Target="https://en.wikipedia.org/wiki/Pancreas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Gall_bladder" TargetMode="External"/><Relationship Id="rId3" Type="http://schemas.openxmlformats.org/officeDocument/2006/relationships/hyperlink" Target="https://en.wikipedia.org/wiki/Contractility" TargetMode="External"/><Relationship Id="rId7" Type="http://schemas.openxmlformats.org/officeDocument/2006/relationships/hyperlink" Target="https://en.wikipedia.org/wiki/Vertebrate_trachea" TargetMode="External"/><Relationship Id="rId2" Type="http://schemas.openxmlformats.org/officeDocument/2006/relationships/hyperlink" Target="https://en.wikipedia.org/wiki/Amino_acid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en.wikipedia.org/wiki/Blood_pressure" TargetMode="External"/><Relationship Id="rId5" Type="http://schemas.openxmlformats.org/officeDocument/2006/relationships/hyperlink" Target="https://en.wikipedia.org/wiki/Glycogenolysis" TargetMode="External"/><Relationship Id="rId4" Type="http://schemas.openxmlformats.org/officeDocument/2006/relationships/hyperlink" Target="https://en.wikipedia.org/wiki/Vasodilation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Gene_expression" TargetMode="External"/><Relationship Id="rId3" Type="http://schemas.openxmlformats.org/officeDocument/2006/relationships/hyperlink" Target="https://en.wikipedia.org/wiki/Pancreas" TargetMode="External"/><Relationship Id="rId7" Type="http://schemas.openxmlformats.org/officeDocument/2006/relationships/hyperlink" Target="https://en.wikipedia.org/wiki/Beta_cells" TargetMode="External"/><Relationship Id="rId2" Type="http://schemas.openxmlformats.org/officeDocument/2006/relationships/hyperlink" Target="https://en.wikipedia.org/wiki/Insulin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Beta_cell" TargetMode="External"/><Relationship Id="rId5" Type="http://schemas.openxmlformats.org/officeDocument/2006/relationships/hyperlink" Target="https://en.wikipedia.org/wiki/Alpha_cell" TargetMode="External"/><Relationship Id="rId4" Type="http://schemas.openxmlformats.org/officeDocument/2006/relationships/hyperlink" Target="https://en.wikipedia.org/wiki/Glucose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yloric_antrum" TargetMode="External"/><Relationship Id="rId2" Type="http://schemas.openxmlformats.org/officeDocument/2006/relationships/hyperlink" Target="https://en.wikipedia.org/wiki/Delta_cell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Pancreatic_islets" TargetMode="External"/><Relationship Id="rId4" Type="http://schemas.openxmlformats.org/officeDocument/2006/relationships/hyperlink" Target="https://en.wikipedia.org/wiki/Duodenum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ndocrine_system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Jejunum" TargetMode="External"/><Relationship Id="rId5" Type="http://schemas.openxmlformats.org/officeDocument/2006/relationships/hyperlink" Target="https://en.wikipedia.org/wiki/Duodenum" TargetMode="External"/><Relationship Id="rId4" Type="http://schemas.openxmlformats.org/officeDocument/2006/relationships/hyperlink" Target="https://en.wikipedia.org/wiki/Small_intestine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uodenum" TargetMode="External"/><Relationship Id="rId2" Type="http://schemas.openxmlformats.org/officeDocument/2006/relationships/hyperlink" Target="https://en.wikipedia.org/wiki/Alkaline" TargetMode="Externa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ncreatic_polypeptide" TargetMode="External"/><Relationship Id="rId2" Type="http://schemas.openxmlformats.org/officeDocument/2006/relationships/hyperlink" Target="https://en.wikipedia.org/wiki/Peristalsis" TargetMode="Externa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en.wikipedia.org/wiki/Somatostatin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lon_(anatomy)" TargetMode="External"/><Relationship Id="rId7" Type="http://schemas.openxmlformats.org/officeDocument/2006/relationships/hyperlink" Target="https://en.wikipedia.org/wiki/Appetite" TargetMode="External"/><Relationship Id="rId2" Type="http://schemas.openxmlformats.org/officeDocument/2006/relationships/hyperlink" Target="https://en.wikipedia.org/wiki/Hormon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Mucosa" TargetMode="External"/><Relationship Id="rId5" Type="http://schemas.openxmlformats.org/officeDocument/2006/relationships/hyperlink" Target="https://en.wikipedia.org/wiki/Fundic" TargetMode="External"/><Relationship Id="rId4" Type="http://schemas.openxmlformats.org/officeDocument/2006/relationships/hyperlink" Target="https://en.wikipedia.org/wiki/Oxyntic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sulin" TargetMode="External"/><Relationship Id="rId2" Type="http://schemas.openxmlformats.org/officeDocument/2006/relationships/hyperlink" Target="https://en.wikipedia.org/wiki/Peptide_hormone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n.wikipedia.org/wiki/Postprandial" TargetMode="External"/><Relationship Id="rId4" Type="http://schemas.openxmlformats.org/officeDocument/2006/relationships/hyperlink" Target="https://en.wikipedia.org/wiki/Beta_cell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Cholecystokinin" TargetMode="External"/><Relationship Id="rId3" Type="http://schemas.openxmlformats.org/officeDocument/2006/relationships/hyperlink" Target="https://en.wikipedia.org/wiki/Glucagon-like_peptide-1" TargetMode="External"/><Relationship Id="rId7" Type="http://schemas.openxmlformats.org/officeDocument/2006/relationships/hyperlink" Target="https://en.wikipedia.org/wiki/Jejunum" TargetMode="External"/><Relationship Id="rId2" Type="http://schemas.openxmlformats.org/officeDocument/2006/relationships/hyperlink" Target="https://en.wikipedia.org/wiki/Gastric_inhibitory_peptid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Duodenum" TargetMode="External"/><Relationship Id="rId5" Type="http://schemas.openxmlformats.org/officeDocument/2006/relationships/hyperlink" Target="https://en.wikipedia.org/wiki/Large_intestine" TargetMode="External"/><Relationship Id="rId4" Type="http://schemas.openxmlformats.org/officeDocument/2006/relationships/hyperlink" Target="https://en.wikipedia.org/wiki/Ileum" TargetMode="External"/><Relationship Id="rId9" Type="http://schemas.openxmlformats.org/officeDocument/2006/relationships/hyperlink" Target="https://en.wikipedia.org/wiki/Enteroendocrine_cel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Secretin" TargetMode="External"/><Relationship Id="rId3" Type="http://schemas.openxmlformats.org/officeDocument/2006/relationships/hyperlink" Target="https://en.wikipedia.org/wiki/Neuroendocrine_cell" TargetMode="External"/><Relationship Id="rId7" Type="http://schemas.openxmlformats.org/officeDocument/2006/relationships/hyperlink" Target="https://en.wikipedia.org/wiki/Neurotensin" TargetMode="External"/><Relationship Id="rId2" Type="http://schemas.openxmlformats.org/officeDocument/2006/relationships/hyperlink" Target="https://en.wikipedia.org/wiki/Enterochromaffin_cel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Histamine" TargetMode="External"/><Relationship Id="rId5" Type="http://schemas.openxmlformats.org/officeDocument/2006/relationships/hyperlink" Target="https://en.wikipedia.org/wiki/Serotonin" TargetMode="External"/><Relationship Id="rId4" Type="http://schemas.openxmlformats.org/officeDocument/2006/relationships/hyperlink" Target="https://en.wikipedia.org/wiki/Chromaffin_cell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Amylin" TargetMode="External"/><Relationship Id="rId3" Type="http://schemas.openxmlformats.org/officeDocument/2006/relationships/hyperlink" Target="https://en.wikipedia.org/wiki/Insulin" TargetMode="External"/><Relationship Id="rId7" Type="http://schemas.openxmlformats.org/officeDocument/2006/relationships/hyperlink" Target="https://en.wikipedia.org/wiki/Pancreatic_polypeptide" TargetMode="External"/><Relationship Id="rId2" Type="http://schemas.openxmlformats.org/officeDocument/2006/relationships/hyperlink" Target="https://en.wikipedia.org/wiki/Islets_of_Langerhan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Somatostatin" TargetMode="External"/><Relationship Id="rId5" Type="http://schemas.openxmlformats.org/officeDocument/2006/relationships/hyperlink" Target="https://en.wikipedia.org/wiki/Autonomous_nervous_system" TargetMode="External"/><Relationship Id="rId4" Type="http://schemas.openxmlformats.org/officeDocument/2006/relationships/hyperlink" Target="https://en.wikipedia.org/wiki/Glucagon" TargetMode="External"/><Relationship Id="rId9" Type="http://schemas.openxmlformats.org/officeDocument/2006/relationships/hyperlink" Target="https://en.wikipedia.org/wiki/Ghreli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1447800"/>
            <a:ext cx="689108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GIT</a:t>
            </a:r>
          </a:p>
          <a:p>
            <a:pPr algn="ctr"/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HORMONES</a:t>
            </a:r>
            <a:endParaRPr 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09600"/>
            <a:ext cx="8077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Gastrointestinal hormones</a:t>
            </a:r>
            <a:r>
              <a:rPr lang="en-US" sz="48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(or </a:t>
            </a:r>
            <a:r>
              <a:rPr 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gut hormones</a:t>
            </a:r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constitute a group of </a:t>
            </a:r>
            <a:r>
              <a:rPr lang="en-US" sz="4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Hormone"/>
              </a:rPr>
              <a:t>hormones</a:t>
            </a:r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secreted by </a:t>
            </a:r>
            <a:r>
              <a:rPr lang="en-US" sz="4800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Enteroendocrine cell"/>
              </a:rPr>
              <a:t>enteroendocrine</a:t>
            </a:r>
            <a:r>
              <a:rPr lang="en-US" sz="4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Enteroendocrine cell"/>
              </a:rPr>
              <a:t> cells</a:t>
            </a:r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</a:t>
            </a:r>
            <a:r>
              <a:rPr lang="en-US" sz="4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Stomach"/>
              </a:rPr>
              <a:t>stomach</a:t>
            </a:r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Pancreas"/>
              </a:rPr>
              <a:t>pancreas</a:t>
            </a:r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en-US" sz="4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Small intestine"/>
              </a:rPr>
              <a:t>small intestine</a:t>
            </a:r>
            <a:r>
              <a:rPr 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that control various functions of the digestive organs</a:t>
            </a:r>
            <a:endParaRPr lang="en-US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766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Types</a:t>
            </a:r>
            <a:endParaRPr kumimoji="0" lang="en-US" sz="32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The gastrointestinal hormones</a:t>
            </a:r>
            <a:r>
              <a:rPr lang="en-US" sz="3600" b="1" baseline="300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lang="en-US" sz="36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can be divided into three main groups based upon their </a:t>
            </a:r>
            <a:r>
              <a:rPr kumimoji="0" lang="en-US" sz="3600" b="1" i="0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chemical structure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Gastrin–cholecystokinin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family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gastrin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and </a:t>
            </a: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cholecystokinin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Secretin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family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secretin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glucagon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vasoactive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intestinal peptide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and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gastric inhibitory peptide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Somatostatin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family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Motilin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family ( </a:t>
            </a:r>
            <a:r>
              <a:rPr kumimoji="0" lang="en-US" sz="3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motilin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sz="36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gherlin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Substance P.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-381000"/>
            <a:ext cx="64770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sz="3200" dirty="0" smtClean="0"/>
          </a:p>
          <a:p>
            <a:r>
              <a:rPr lang="en-US" sz="3200" dirty="0" smtClean="0"/>
              <a:t> </a:t>
            </a:r>
            <a:r>
              <a:rPr lang="en-US" sz="4400" b="1" u="sng" dirty="0" smtClean="0">
                <a:solidFill>
                  <a:srgbClr val="C00000"/>
                </a:solidFill>
              </a:rPr>
              <a:t>Others</a:t>
            </a:r>
          </a:p>
          <a:p>
            <a:r>
              <a:rPr lang="en-US" sz="4400" b="1" dirty="0" smtClean="0">
                <a:solidFill>
                  <a:schemeClr val="tx2"/>
                </a:solidFill>
              </a:rPr>
              <a:t>&gt;&gt;Peptide PYY . </a:t>
            </a:r>
          </a:p>
          <a:p>
            <a:r>
              <a:rPr lang="en-US" sz="4400" b="1" dirty="0" smtClean="0">
                <a:solidFill>
                  <a:schemeClr val="tx2"/>
                </a:solidFill>
              </a:rPr>
              <a:t>&gt;&gt;.Glucagon –like peptide (Glp-1) </a:t>
            </a:r>
          </a:p>
          <a:p>
            <a:r>
              <a:rPr lang="en-US" sz="4400" b="1" dirty="0" smtClean="0">
                <a:solidFill>
                  <a:schemeClr val="tx2"/>
                </a:solidFill>
              </a:rPr>
              <a:t>&gt;&gt;.Oxyntomodulin(OXM) </a:t>
            </a:r>
          </a:p>
          <a:p>
            <a:r>
              <a:rPr lang="en-US" sz="4400" b="1" dirty="0" smtClean="0">
                <a:solidFill>
                  <a:schemeClr val="tx2"/>
                </a:solidFill>
              </a:rPr>
              <a:t>&gt;&gt;.Obestatin. </a:t>
            </a:r>
          </a:p>
          <a:p>
            <a:r>
              <a:rPr lang="en-US" sz="4400" b="1" dirty="0" smtClean="0">
                <a:solidFill>
                  <a:schemeClr val="tx2"/>
                </a:solidFill>
              </a:rPr>
              <a:t>.&gt;&gt;GI Peptide(GIP) </a:t>
            </a:r>
          </a:p>
          <a:p>
            <a:r>
              <a:rPr lang="en-US" sz="4400" b="1" dirty="0" smtClean="0">
                <a:solidFill>
                  <a:schemeClr val="tx2"/>
                </a:solidFill>
              </a:rPr>
              <a:t>&gt;&gt;Amylin.  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نتيجة بحث الصور عن ‪gut hormones table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123" y="381000"/>
            <a:ext cx="8884877" cy="647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4488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u="sng" dirty="0" err="1" smtClean="0">
                <a:solidFill>
                  <a:srgbClr val="C00000"/>
                </a:solidFill>
              </a:rPr>
              <a:t>Gastrin</a:t>
            </a:r>
            <a:endParaRPr lang="en-US" sz="4800" b="1" u="sng" dirty="0" smtClean="0">
              <a:solidFill>
                <a:srgbClr val="C00000"/>
              </a:solidFill>
            </a:endParaRPr>
          </a:p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Gastrin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is a mixture of several peptides, </a:t>
            </a: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3 biologically active forms:</a:t>
            </a:r>
          </a:p>
          <a:p>
            <a:pPr marL="0" lvl="1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“Big” = 34 amino acids</a:t>
            </a:r>
          </a:p>
          <a:p>
            <a:pPr marL="0" lvl="1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‘Little” = 17 amino acids</a:t>
            </a:r>
          </a:p>
          <a:p>
            <a:pPr marL="0" lvl="1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“Mini” = 14 amino acids,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Structurally similar to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Cholecystokinin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lvl="1"/>
            <a:r>
              <a:rPr lang="en-US" sz="36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Gastrin</a:t>
            </a:r>
            <a:r>
              <a:rPr lang="en-US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CholecystokininFamily</a:t>
            </a:r>
            <a:r>
              <a:rPr lang="en-US" sz="6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458200" cy="781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Action</a:t>
            </a:r>
          </a:p>
          <a:p>
            <a:r>
              <a:rPr lang="en-US" sz="4400" dirty="0" smtClean="0"/>
              <a:t>&gt;&gt;</a:t>
            </a:r>
            <a:r>
              <a:rPr lang="en-US" sz="3600" b="1" dirty="0" smtClean="0"/>
              <a:t>It stimulates the </a:t>
            </a:r>
            <a:r>
              <a:rPr lang="en-US" sz="3600" b="1" dirty="0" smtClean="0">
                <a:hlinkClick r:id="rId2"/>
              </a:rPr>
              <a:t>exocrine</a:t>
            </a:r>
            <a:r>
              <a:rPr lang="en-US" sz="3600" b="1" dirty="0" smtClean="0"/>
              <a:t> cells of stomach to secrete </a:t>
            </a:r>
            <a:r>
              <a:rPr lang="en-US" sz="3600" b="1" dirty="0" smtClean="0">
                <a:hlinkClick r:id="rId3"/>
              </a:rPr>
              <a:t>gastric juice</a:t>
            </a:r>
            <a:r>
              <a:rPr lang="en-US" sz="3600" b="1" dirty="0" smtClean="0"/>
              <a:t>, a mixture of HCL and the </a:t>
            </a:r>
            <a:r>
              <a:rPr lang="en-US" sz="3600" b="1" dirty="0" err="1" smtClean="0"/>
              <a:t>proteolytic</a:t>
            </a:r>
            <a:r>
              <a:rPr lang="en-US" sz="3600" b="1" dirty="0" smtClean="0"/>
              <a:t> enzyme pepsin</a:t>
            </a:r>
            <a:endParaRPr lang="en-US" sz="4400" b="1" dirty="0" smtClean="0"/>
          </a:p>
          <a:p>
            <a:r>
              <a:rPr lang="en-US" sz="3600" b="1" dirty="0" smtClean="0"/>
              <a:t>&gt;&gt;Stimulates Acid Secretion by Gastric Mucosa(May be due to stimulation of histamine release  (</a:t>
            </a:r>
            <a:r>
              <a:rPr lang="en-US" sz="3600" b="1" dirty="0" err="1" smtClean="0"/>
              <a:t>paracrine</a:t>
            </a:r>
            <a:r>
              <a:rPr lang="en-US" sz="3600" b="1" dirty="0" smtClean="0"/>
              <a:t>))</a:t>
            </a:r>
          </a:p>
          <a:p>
            <a:r>
              <a:rPr lang="en-US" sz="3600" b="1" dirty="0" smtClean="0"/>
              <a:t>&gt;&gt;Stimulates growth of parietal cells of the Gastric Mucosa</a:t>
            </a:r>
          </a:p>
          <a:p>
            <a:r>
              <a:rPr lang="en-US" sz="3600" b="1" dirty="0" smtClean="0"/>
              <a:t>&gt;&gt;Stimulates Mucosal blood flow</a:t>
            </a:r>
          </a:p>
          <a:p>
            <a:r>
              <a:rPr lang="en-US" sz="3600" b="1" dirty="0" smtClean="0"/>
              <a:t>&gt;&gt;Stimulates Pepsin Release</a:t>
            </a:r>
          </a:p>
          <a:p>
            <a:endParaRPr lang="en-US" sz="4400" b="1" dirty="0" smtClean="0"/>
          </a:p>
          <a:p>
            <a:endParaRPr lang="en-US" sz="3600" b="1" u="sng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1143000"/>
            <a:ext cx="8610600" cy="5715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Gastrin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Receptor (parietal cells)	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            Intracellular 				                 	             calcium(IP3) 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lang="en-US" sz="3600" b="1" dirty="0" smtClean="0"/>
              <a:t>                      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</a:t>
            </a:r>
            <a:r>
              <a:rPr kumimoji="0" lang="en-US" sz="3600" b="1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-K</a:t>
            </a:r>
            <a:r>
              <a:rPr kumimoji="0" lang="en-US" sz="3600" b="1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ATPase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            </a:t>
            </a:r>
            <a:r>
              <a:rPr kumimoji="0" lang="en-US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Acid secretion</a:t>
            </a:r>
          </a:p>
        </p:txBody>
      </p:sp>
      <p:sp>
        <p:nvSpPr>
          <p:cNvPr id="6" name="Right Arrow 5"/>
          <p:cNvSpPr/>
          <p:nvPr/>
        </p:nvSpPr>
        <p:spPr>
          <a:xfrm flipV="1">
            <a:off x="2057400" y="1295401"/>
            <a:ext cx="1219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038600" y="1752600"/>
            <a:ext cx="502919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3581400" y="3581400"/>
            <a:ext cx="457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3810000" y="4953000"/>
            <a:ext cx="381000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4800"/>
            <a:ext cx="8839200" cy="6961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&gt;&gt;Contraction of muscle at gastro esophageal junction cardiac sphincter prevents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reflux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oesophagitis</a:t>
            </a:r>
            <a:endParaRPr lang="en-US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u="sng" dirty="0" smtClean="0">
                <a:solidFill>
                  <a:srgbClr val="C00000"/>
                </a:solidFill>
              </a:rPr>
              <a:t>Control</a:t>
            </a:r>
          </a:p>
          <a:p>
            <a:r>
              <a:rPr lang="en-US" sz="2000" b="1" dirty="0" smtClean="0"/>
              <a:t>&gt;&gt;</a:t>
            </a:r>
            <a:r>
              <a:rPr lang="en-US" sz="3200" b="1" dirty="0" smtClean="0"/>
              <a:t>Stimulated by </a:t>
            </a:r>
          </a:p>
          <a:p>
            <a:r>
              <a:rPr lang="en-US" sz="3200" b="1" dirty="0" smtClean="0"/>
              <a:t>proteins and amino acids in gastric lumen(Carbohydrates and Fats in effective),</a:t>
            </a:r>
            <a:r>
              <a:rPr lang="en-US" sz="3200" b="1" dirty="0" err="1" smtClean="0"/>
              <a:t>Vagal</a:t>
            </a:r>
            <a:r>
              <a:rPr lang="en-US" sz="3200" b="1" dirty="0" smtClean="0"/>
              <a:t> activity, distention of stomach</a:t>
            </a:r>
          </a:p>
          <a:p>
            <a:pPr>
              <a:lnSpc>
                <a:spcPct val="90000"/>
              </a:lnSpc>
            </a:pPr>
            <a:endParaRPr lang="en-US" sz="3200" b="1" dirty="0" smtClean="0"/>
          </a:p>
          <a:p>
            <a:pPr>
              <a:lnSpc>
                <a:spcPct val="90000"/>
              </a:lnSpc>
            </a:pPr>
            <a:r>
              <a:rPr lang="en-US" sz="3200" b="1" dirty="0" smtClean="0"/>
              <a:t>&gt;&gt;</a:t>
            </a:r>
            <a:r>
              <a:rPr lang="en-US" sz="3200" b="1" dirty="0" err="1" smtClean="0"/>
              <a:t>Somatostatin</a:t>
            </a:r>
            <a:r>
              <a:rPr lang="en-US" sz="3200" b="1" dirty="0" smtClean="0"/>
              <a:t> inhibits </a:t>
            </a:r>
            <a:r>
              <a:rPr lang="en-US" sz="3200" b="1" dirty="0" err="1" smtClean="0"/>
              <a:t>Gastrin</a:t>
            </a:r>
            <a:r>
              <a:rPr lang="en-US" sz="3200" b="1" dirty="0" smtClean="0"/>
              <a:t> release</a:t>
            </a:r>
            <a:endParaRPr lang="en-US" sz="1600" b="1" dirty="0" smtClean="0"/>
          </a:p>
          <a:p>
            <a:pPr>
              <a:lnSpc>
                <a:spcPct val="90000"/>
              </a:lnSpc>
            </a:pPr>
            <a:endParaRPr lang="en-US" sz="3200" b="1" dirty="0" smtClean="0"/>
          </a:p>
          <a:p>
            <a:pPr>
              <a:lnSpc>
                <a:spcPct val="90000"/>
              </a:lnSpc>
            </a:pPr>
            <a:endParaRPr lang="en-US" sz="4000" b="1" dirty="0" smtClean="0"/>
          </a:p>
          <a:p>
            <a:pPr>
              <a:lnSpc>
                <a:spcPct val="90000"/>
              </a:lnSpc>
            </a:pPr>
            <a:endParaRPr lang="en-US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CER\D DRIVE-NILESH\PHYSIOLOGY\PHYSIOLOGY IMAGES\9 GIT\18_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617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28600"/>
            <a:ext cx="6629400" cy="533400"/>
          </a:xfrm>
        </p:spPr>
        <p:txBody>
          <a:bodyPr>
            <a:noAutofit/>
          </a:bodyPr>
          <a:lstStyle/>
          <a:p>
            <a:r>
              <a:rPr lang="en-US" sz="5400" u="sng" dirty="0" err="1" smtClean="0">
                <a:solidFill>
                  <a:srgbClr val="C00000"/>
                </a:solidFill>
              </a:rPr>
              <a:t>Gastrin</a:t>
            </a:r>
            <a:r>
              <a:rPr lang="en-US" sz="5400" u="sng" dirty="0" smtClean="0">
                <a:solidFill>
                  <a:srgbClr val="C00000"/>
                </a:solidFill>
              </a:rPr>
              <a:t> Control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276600" y="2819400"/>
            <a:ext cx="2971800" cy="8382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GASTRIN</a:t>
            </a:r>
          </a:p>
          <a:p>
            <a:r>
              <a:rPr lang="en-US"/>
              <a:t>MUCOSAL CELL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1447800" y="1066800"/>
            <a:ext cx="2743200" cy="7620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HIGH PROTEIN</a:t>
            </a:r>
          </a:p>
          <a:p>
            <a:r>
              <a:rPr lang="en-US"/>
              <a:t>MEAL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172200" y="1066800"/>
            <a:ext cx="2286000" cy="7620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VAGUS (X)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5486400" y="5105400"/>
            <a:ext cx="2667000" cy="9144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PARIETAL</a:t>
            </a:r>
          </a:p>
          <a:p>
            <a:r>
              <a:rPr lang="en-US"/>
              <a:t>CELL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228600" y="5029200"/>
            <a:ext cx="2590800" cy="12192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ENTERO-</a:t>
            </a:r>
          </a:p>
          <a:p>
            <a:r>
              <a:rPr lang="en-US"/>
              <a:t>CHROMAFFIN</a:t>
            </a:r>
          </a:p>
          <a:p>
            <a:r>
              <a:rPr lang="en-US"/>
              <a:t>CELL</a:t>
            </a: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381000" y="2438400"/>
            <a:ext cx="1905000" cy="9906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SOMATO-</a:t>
            </a:r>
          </a:p>
          <a:p>
            <a:r>
              <a:rPr lang="en-US"/>
              <a:t>STATIN</a:t>
            </a: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3048000" y="1828800"/>
            <a:ext cx="685800" cy="9906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H="1">
            <a:off x="5562600" y="1828800"/>
            <a:ext cx="838200" cy="9144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181600" y="1905000"/>
            <a:ext cx="954088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GRP</a:t>
            </a:r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4724400" y="3657600"/>
            <a:ext cx="0" cy="7620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895600" y="3733800"/>
            <a:ext cx="1784350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GASTRIN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4724400" y="4419600"/>
            <a:ext cx="990600" cy="6096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 flipH="1">
            <a:off x="2590800" y="4419600"/>
            <a:ext cx="2133600" cy="5334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2895600" y="5486400"/>
            <a:ext cx="2514600" cy="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2895600" y="5486400"/>
            <a:ext cx="2139950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HISTAMINE</a:t>
            </a:r>
          </a:p>
        </p:txBody>
      </p:sp>
      <p:sp>
        <p:nvSpPr>
          <p:cNvPr id="14356" name="Freeform 20"/>
          <p:cNvSpPr>
            <a:spLocks/>
          </p:cNvSpPr>
          <p:nvPr/>
        </p:nvSpPr>
        <p:spPr bwMode="auto">
          <a:xfrm>
            <a:off x="6324600" y="3200400"/>
            <a:ext cx="762000" cy="1828800"/>
          </a:xfrm>
          <a:custGeom>
            <a:avLst/>
            <a:gdLst>
              <a:gd name="T0" fmla="*/ 480 w 480"/>
              <a:gd name="T1" fmla="*/ 1152 h 1152"/>
              <a:gd name="T2" fmla="*/ 480 w 480"/>
              <a:gd name="T3" fmla="*/ 0 h 1152"/>
              <a:gd name="T4" fmla="*/ 0 w 480"/>
              <a:gd name="T5" fmla="*/ 0 h 1152"/>
              <a:gd name="T6" fmla="*/ 0 60000 65536"/>
              <a:gd name="T7" fmla="*/ 0 60000 65536"/>
              <a:gd name="T8" fmla="*/ 0 60000 65536"/>
              <a:gd name="T9" fmla="*/ 0 w 480"/>
              <a:gd name="T10" fmla="*/ 0 h 1152"/>
              <a:gd name="T11" fmla="*/ 480 w 480"/>
              <a:gd name="T12" fmla="*/ 1152 h 11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0" h="1152">
                <a:moveTo>
                  <a:pt x="480" y="1152"/>
                </a:moveTo>
                <a:lnTo>
                  <a:pt x="480" y="0"/>
                </a:lnTo>
                <a:lnTo>
                  <a:pt x="0" y="0"/>
                </a:ln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7086600" y="3733800"/>
            <a:ext cx="796925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HCl</a:t>
            </a:r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>
            <a:off x="2362200" y="3048000"/>
            <a:ext cx="838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 autoUpdateAnimBg="0"/>
      <p:bldP spid="14341" grpId="0" animBg="1" autoUpdateAnimBg="0"/>
      <p:bldP spid="14342" grpId="0" animBg="1" autoUpdateAnimBg="0"/>
      <p:bldP spid="14343" grpId="0" animBg="1" autoUpdateAnimBg="0"/>
      <p:bldP spid="14344" grpId="0" animBg="1" autoUpdateAnimBg="0"/>
      <p:bldP spid="14345" grpId="0" animBg="1" autoUpdateAnimBg="0"/>
      <p:bldP spid="14346" grpId="0" animBg="1"/>
      <p:bldP spid="14347" grpId="0" animBg="1"/>
      <p:bldP spid="14348" grpId="0" autoUpdateAnimBg="0"/>
      <p:bldP spid="14349" grpId="0" animBg="1"/>
      <p:bldP spid="14350" grpId="0" autoUpdateAnimBg="0"/>
      <p:bldP spid="14351" grpId="0" animBg="1"/>
      <p:bldP spid="14352" grpId="0" animBg="1"/>
      <p:bldP spid="14353" grpId="0" animBg="1"/>
      <p:bldP spid="14354" grpId="0" autoUpdateAnimBg="0"/>
      <p:bldP spid="14356" grpId="0" animBg="1"/>
      <p:bldP spid="14357" grpId="0" autoUpdateAnimBg="0"/>
      <p:bldP spid="143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70C0"/>
                </a:solidFill>
              </a:rPr>
              <a:t>Gastrointestinal tract is considered largest endocrine organ in body, as it secrets about of 30 type of hormones, the endocrine cells within it are referred to collectively as the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Enteric endocrine system</a:t>
            </a:r>
            <a:r>
              <a:rPr lang="en-US" sz="5400" b="1" dirty="0" smtClean="0">
                <a:solidFill>
                  <a:srgbClr val="0070C0"/>
                </a:solidFill>
              </a:rPr>
              <a:t>. </a:t>
            </a:r>
            <a:endParaRPr lang="en-US" sz="6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0" y="304800"/>
            <a:ext cx="2743200" cy="1143000"/>
          </a:xfrm>
          <a:prstGeom prst="cube">
            <a:avLst>
              <a:gd name="adj" fmla="val 2500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b="1" dirty="0">
                <a:solidFill>
                  <a:srgbClr val="FF0000"/>
                </a:solidFill>
              </a:rPr>
              <a:t>Food in the stomach </a:t>
            </a:r>
          </a:p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</a:rPr>
              <a:t>(gastric distension)</a:t>
            </a: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2667000" y="228600"/>
            <a:ext cx="3810000" cy="1143000"/>
          </a:xfrm>
          <a:prstGeom prst="cube">
            <a:avLst>
              <a:gd name="adj" fmla="val 2500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</a:rPr>
              <a:t>Products of protein digestion 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FF0000"/>
                </a:solidFill>
              </a:rPr>
              <a:t>(peptides and amino acids)</a:t>
            </a:r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6553200" y="228600"/>
            <a:ext cx="2514600" cy="1143000"/>
          </a:xfrm>
          <a:prstGeom prst="cube">
            <a:avLst>
              <a:gd name="adj" fmla="val 2500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Vagal stimulation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(Non – cholinergic)</a:t>
            </a:r>
          </a:p>
        </p:txBody>
      </p:sp>
      <p:sp>
        <p:nvSpPr>
          <p:cNvPr id="24581" name="AutoShape 13"/>
          <p:cNvSpPr>
            <a:spLocks noChangeArrowheads="1"/>
          </p:cNvSpPr>
          <p:nvPr/>
        </p:nvSpPr>
        <p:spPr bwMode="auto">
          <a:xfrm flipH="1">
            <a:off x="4419600" y="1371600"/>
            <a:ext cx="152400" cy="609600"/>
          </a:xfrm>
          <a:prstGeom prst="downArrow">
            <a:avLst>
              <a:gd name="adj1" fmla="val 50000"/>
              <a:gd name="adj2" fmla="val 1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Oval 14"/>
          <p:cNvSpPr>
            <a:spLocks noChangeArrowheads="1"/>
          </p:cNvSpPr>
          <p:nvPr/>
        </p:nvSpPr>
        <p:spPr bwMode="auto">
          <a:xfrm>
            <a:off x="3200400" y="1981200"/>
            <a:ext cx="26162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G cells of stomach</a:t>
            </a:r>
          </a:p>
        </p:txBody>
      </p:sp>
      <p:sp>
        <p:nvSpPr>
          <p:cNvPr id="24583" name="AutoShape 15"/>
          <p:cNvSpPr>
            <a:spLocks noChangeArrowheads="1"/>
          </p:cNvSpPr>
          <p:nvPr/>
        </p:nvSpPr>
        <p:spPr bwMode="auto">
          <a:xfrm>
            <a:off x="3276600" y="2819400"/>
            <a:ext cx="2819400" cy="6096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Secretion of gastrin</a:t>
            </a:r>
          </a:p>
        </p:txBody>
      </p:sp>
      <p:sp>
        <p:nvSpPr>
          <p:cNvPr id="24584" name="Oval 16"/>
          <p:cNvSpPr>
            <a:spLocks noChangeArrowheads="1"/>
          </p:cNvSpPr>
          <p:nvPr/>
        </p:nvSpPr>
        <p:spPr bwMode="auto">
          <a:xfrm>
            <a:off x="2895600" y="3657600"/>
            <a:ext cx="33528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Parietal cells of stomach</a:t>
            </a:r>
          </a:p>
        </p:txBody>
      </p:sp>
      <p:sp>
        <p:nvSpPr>
          <p:cNvPr id="24585" name="AutoShape 17"/>
          <p:cNvSpPr>
            <a:spLocks noChangeArrowheads="1"/>
          </p:cNvSpPr>
          <p:nvPr/>
        </p:nvSpPr>
        <p:spPr bwMode="auto">
          <a:xfrm>
            <a:off x="3352800" y="4648200"/>
            <a:ext cx="2514600" cy="5334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HCI secretion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228600" y="5410200"/>
            <a:ext cx="2667000" cy="1066800"/>
          </a:xfrm>
          <a:prstGeom prst="cube">
            <a:avLst>
              <a:gd name="adj" fmla="val 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High acidic gastric content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(auto regulation of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gastrin secretion</a:t>
            </a:r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3048000" y="5461000"/>
            <a:ext cx="2590800" cy="939800"/>
          </a:xfrm>
          <a:prstGeom prst="cube">
            <a:avLst>
              <a:gd name="adj" fmla="val 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</a:rPr>
              <a:t>Acidic duodenal </a:t>
            </a:r>
            <a:r>
              <a:rPr lang="en-US" sz="2000" b="1" dirty="0" err="1">
                <a:solidFill>
                  <a:srgbClr val="FF0000"/>
                </a:solidFill>
              </a:rPr>
              <a:t>chyme</a:t>
            </a:r>
            <a:endParaRPr lang="en-US" sz="20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</a:rPr>
              <a:t>(secrete hormones)</a:t>
            </a:r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>
            <a:off x="5800725" y="5327650"/>
            <a:ext cx="3276600" cy="990600"/>
          </a:xfrm>
          <a:prstGeom prst="cube">
            <a:avLst>
              <a:gd name="adj" fmla="val 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translucentPowder"/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</a:rPr>
              <a:t>Intestinal hormones</a:t>
            </a:r>
          </a:p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</a:rPr>
              <a:t>(GIP, VIP, </a:t>
            </a:r>
            <a:r>
              <a:rPr lang="en-US" b="1" dirty="0" err="1">
                <a:solidFill>
                  <a:srgbClr val="FF0000"/>
                </a:solidFill>
              </a:rPr>
              <a:t>somatostatin</a:t>
            </a:r>
            <a:r>
              <a:rPr lang="en-US" b="1" dirty="0">
                <a:solidFill>
                  <a:srgbClr val="FF0000"/>
                </a:solidFill>
              </a:rPr>
              <a:t>, secretin</a:t>
            </a:r>
          </a:p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</a:rPr>
              <a:t>&amp; glucagon) </a:t>
            </a:r>
          </a:p>
        </p:txBody>
      </p:sp>
      <p:sp>
        <p:nvSpPr>
          <p:cNvPr id="24591" name="AutoShape 21"/>
          <p:cNvSpPr>
            <a:spLocks noChangeArrowheads="1"/>
          </p:cNvSpPr>
          <p:nvPr/>
        </p:nvSpPr>
        <p:spPr bwMode="auto">
          <a:xfrm>
            <a:off x="4419600" y="2514600"/>
            <a:ext cx="228600" cy="3048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2" name="AutoShape 22"/>
          <p:cNvSpPr>
            <a:spLocks noChangeArrowheads="1"/>
          </p:cNvSpPr>
          <p:nvPr/>
        </p:nvSpPr>
        <p:spPr bwMode="auto">
          <a:xfrm>
            <a:off x="4419600" y="3429000"/>
            <a:ext cx="2286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3" name="AutoShape 23"/>
          <p:cNvSpPr>
            <a:spLocks noChangeArrowheads="1"/>
          </p:cNvSpPr>
          <p:nvPr/>
        </p:nvSpPr>
        <p:spPr bwMode="auto">
          <a:xfrm>
            <a:off x="4419600" y="4343400"/>
            <a:ext cx="2286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8" name="TextBox 15"/>
          <p:cNvSpPr txBox="1">
            <a:spLocks noChangeArrowheads="1"/>
          </p:cNvSpPr>
          <p:nvPr/>
        </p:nvSpPr>
        <p:spPr bwMode="auto">
          <a:xfrm>
            <a:off x="152400" y="1676400"/>
            <a:ext cx="3200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u="sng" dirty="0">
                <a:latin typeface="+mn-lt"/>
              </a:rPr>
              <a:t>REGULATION</a:t>
            </a:r>
          </a:p>
        </p:txBody>
      </p:sp>
      <p:sp>
        <p:nvSpPr>
          <p:cNvPr id="24595" name="AutoShape 22"/>
          <p:cNvSpPr>
            <a:spLocks noChangeArrowheads="1"/>
          </p:cNvSpPr>
          <p:nvPr/>
        </p:nvSpPr>
        <p:spPr bwMode="auto">
          <a:xfrm rot="-9837374">
            <a:off x="1941513" y="2703513"/>
            <a:ext cx="990600" cy="2590800"/>
          </a:xfrm>
          <a:prstGeom prst="curvedLeftArrow">
            <a:avLst>
              <a:gd name="adj1" fmla="val 52308"/>
              <a:gd name="adj2" fmla="val 10461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6" name="AutoShape 23"/>
          <p:cNvSpPr>
            <a:spLocks noChangeArrowheads="1"/>
          </p:cNvSpPr>
          <p:nvPr/>
        </p:nvSpPr>
        <p:spPr bwMode="auto">
          <a:xfrm rot="10036115">
            <a:off x="6365875" y="2524125"/>
            <a:ext cx="757238" cy="2825750"/>
          </a:xfrm>
          <a:prstGeom prst="curvedRightArrow">
            <a:avLst>
              <a:gd name="adj1" fmla="val 74633"/>
              <a:gd name="adj2" fmla="val 14926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7" name="Line 24"/>
          <p:cNvSpPr>
            <a:spLocks noChangeShapeType="1"/>
          </p:cNvSpPr>
          <p:nvPr/>
        </p:nvSpPr>
        <p:spPr bwMode="auto">
          <a:xfrm>
            <a:off x="7391400" y="3962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3" name="Line 25"/>
          <p:cNvSpPr>
            <a:spLocks noChangeShapeType="1"/>
          </p:cNvSpPr>
          <p:nvPr/>
        </p:nvSpPr>
        <p:spPr bwMode="auto">
          <a:xfrm>
            <a:off x="1066800" y="4191000"/>
            <a:ext cx="549275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63915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sng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en-US" sz="6000" b="1" i="0" u="sng" strike="noStrike" cap="none" normalizeH="0" baseline="0" dirty="0" err="1" smtClean="0" bmk="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holecystokinin</a:t>
            </a:r>
            <a:r>
              <a:rPr kumimoji="0" lang="en-US" sz="6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(CCK)</a:t>
            </a:r>
            <a:endParaRPr kumimoji="0" lang="en-US" sz="40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GREEK – </a:t>
            </a:r>
            <a:r>
              <a:rPr lang="en-US" sz="32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chole</a:t>
            </a:r>
            <a:r>
              <a:rPr lang="en-US" sz="32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"BILE";</a:t>
            </a:r>
            <a:r>
              <a:rPr lang="en-US" sz="32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cysto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"SAC"; </a:t>
            </a:r>
            <a:r>
              <a:rPr lang="en-US" sz="32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kinin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"MOVE"; so  </a:t>
            </a:r>
            <a:r>
              <a:rPr lang="en-US" sz="32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MOVE THE BILE-SAC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mixture of peptides, of which an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octapeptide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(8 amino acids) is the most active.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It is secreted by </a:t>
            </a:r>
            <a:r>
              <a:rPr lang="en-US" sz="32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I cells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– Granular mucosal cells of duodenum &amp; jejunum 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Secretion stimulated by the presence of intra duodenal protein or fat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686800" cy="838200"/>
          </a:xfrm>
        </p:spPr>
        <p:txBody>
          <a:bodyPr/>
          <a:lstStyle/>
          <a:p>
            <a:pPr algn="ctr" eaLnBrk="1" hangingPunct="1"/>
            <a:r>
              <a:rPr lang="en-US" b="1" u="sng" dirty="0" smtClean="0">
                <a:solidFill>
                  <a:srgbClr val="FF0000"/>
                </a:solidFill>
              </a:rPr>
              <a:t>Functions of CCK</a:t>
            </a:r>
          </a:p>
        </p:txBody>
      </p:sp>
      <p:sp>
        <p:nvSpPr>
          <p:cNvPr id="27651" name="Content Placeholder 4"/>
          <p:cNvSpPr>
            <a:spLocks noGrp="1"/>
          </p:cNvSpPr>
          <p:nvPr>
            <p:ph idx="4294967295"/>
          </p:nvPr>
        </p:nvSpPr>
        <p:spPr>
          <a:xfrm>
            <a:off x="3352800" y="1066800"/>
            <a:ext cx="5486400" cy="426720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Contraction</a:t>
            </a:r>
            <a:r>
              <a:rPr lang="en-US" dirty="0" smtClean="0">
                <a:solidFill>
                  <a:srgbClr val="0070C0"/>
                </a:solidFill>
              </a:rPr>
              <a:t> of gall bladder – increased bile release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Stimulate</a:t>
            </a:r>
            <a:r>
              <a:rPr lang="en-US" dirty="0" smtClean="0">
                <a:solidFill>
                  <a:srgbClr val="0070C0"/>
                </a:solidFill>
              </a:rPr>
              <a:t> pancreatic secretion rich in enzyme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Augments</a:t>
            </a:r>
            <a:r>
              <a:rPr lang="en-US" dirty="0" smtClean="0">
                <a:solidFill>
                  <a:srgbClr val="0070C0"/>
                </a:solidFill>
              </a:rPr>
              <a:t> the action of </a:t>
            </a:r>
            <a:r>
              <a:rPr lang="en-US" dirty="0" err="1" smtClean="0">
                <a:solidFill>
                  <a:srgbClr val="0070C0"/>
                </a:solidFill>
              </a:rPr>
              <a:t>secretin</a:t>
            </a:r>
            <a:endParaRPr lang="en-US" dirty="0" smtClean="0">
              <a:solidFill>
                <a:srgbClr val="0070C0"/>
              </a:solidFill>
            </a:endParaRPr>
          </a:p>
          <a:p>
            <a:pPr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Inhibit</a:t>
            </a:r>
            <a:r>
              <a:rPr lang="en-US" dirty="0" smtClean="0">
                <a:solidFill>
                  <a:srgbClr val="0070C0"/>
                </a:solidFill>
              </a:rPr>
              <a:t> gastric acid secretion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Inhibit</a:t>
            </a:r>
            <a:r>
              <a:rPr lang="en-US" dirty="0" smtClean="0">
                <a:solidFill>
                  <a:srgbClr val="0070C0"/>
                </a:solidFill>
              </a:rPr>
              <a:t> gastric motility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0070C0"/>
                </a:solidFill>
              </a:rPr>
              <a:t>Delay</a:t>
            </a:r>
            <a:r>
              <a:rPr lang="en-US" dirty="0" smtClean="0">
                <a:solidFill>
                  <a:srgbClr val="0070C0"/>
                </a:solidFill>
              </a:rPr>
              <a:t> gastric emptyi</a:t>
            </a:r>
            <a:r>
              <a:rPr lang="en-US" dirty="0" smtClean="0"/>
              <a:t>ng</a:t>
            </a:r>
          </a:p>
        </p:txBody>
      </p:sp>
      <p:pic>
        <p:nvPicPr>
          <p:cNvPr id="27652" name="Picture 3" descr="BileAn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143000"/>
            <a:ext cx="2971800" cy="54102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1000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CCK also acts on </a:t>
            </a:r>
            <a:r>
              <a:rPr lang="en-US" sz="40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vagal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 neurons</a:t>
            </a:r>
            <a:r>
              <a:rPr lang="en-US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leading back to the 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medulla oblongata</a:t>
            </a:r>
            <a:r>
              <a:rPr lang="en-US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which give a satiety signal (i.e., "that's enough food for now").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نتيجة بحث الصور عن ‪CCK‬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8392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u="sng" dirty="0" smtClean="0">
                <a:solidFill>
                  <a:srgbClr val="C00000"/>
                </a:solidFill>
              </a:rPr>
              <a:t>CCK Control</a:t>
            </a: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4495800" y="3048000"/>
            <a:ext cx="2057400" cy="6096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CCK CELL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6477000" y="1447800"/>
            <a:ext cx="1905000" cy="6858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PROTEIN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3581400" y="1447800"/>
            <a:ext cx="1143000" cy="6858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FAT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2286000" y="4648200"/>
            <a:ext cx="1981200" cy="9144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GALL</a:t>
            </a:r>
          </a:p>
          <a:p>
            <a:r>
              <a:rPr lang="en-US"/>
              <a:t>BLADDER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5867400" y="4648200"/>
            <a:ext cx="2895600" cy="9144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PANCREATIC</a:t>
            </a:r>
          </a:p>
          <a:p>
            <a:r>
              <a:rPr lang="en-US"/>
              <a:t>ACINI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228600" y="3048000"/>
            <a:ext cx="3124200" cy="6858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SOMATOSTATIN</a:t>
            </a:r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4495800" y="2133600"/>
            <a:ext cx="685800" cy="8382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 flipH="1">
            <a:off x="6019800" y="2133600"/>
            <a:ext cx="762000" cy="8382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5410200" y="3657600"/>
            <a:ext cx="0" cy="6096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5486400" y="3657600"/>
            <a:ext cx="955675" cy="51911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CCK</a:t>
            </a:r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 flipH="1">
            <a:off x="4267200" y="4191000"/>
            <a:ext cx="1143000" cy="6858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>
            <a:off x="2590800" y="5562600"/>
            <a:ext cx="0" cy="10668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2590800" y="5791200"/>
            <a:ext cx="2770188" cy="51911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BILE RELEASE</a:t>
            </a:r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6248400" y="5562600"/>
            <a:ext cx="0" cy="9906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1901825" cy="51911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ENZYMES</a:t>
            </a:r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5410200" y="4191000"/>
            <a:ext cx="457200" cy="4572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>
            <a:off x="3352800" y="3352800"/>
            <a:ext cx="10668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autoUpdateAnimBg="0"/>
      <p:bldP spid="20484" grpId="0" animBg="1" autoUpdateAnimBg="0"/>
      <p:bldP spid="20485" grpId="0" animBg="1" autoUpdateAnimBg="0"/>
      <p:bldP spid="20486" grpId="0" animBg="1" autoUpdateAnimBg="0"/>
      <p:bldP spid="20487" grpId="0" animBg="1" autoUpdateAnimBg="0"/>
      <p:bldP spid="20488" grpId="0" animBg="1" autoUpdateAnimBg="0"/>
      <p:bldP spid="20489" grpId="0" animBg="1"/>
      <p:bldP spid="20490" grpId="0" animBg="1"/>
      <p:bldP spid="20491" grpId="0" animBg="1"/>
      <p:bldP spid="20492" grpId="0" autoUpdateAnimBg="0"/>
      <p:bldP spid="20493" grpId="0" animBg="1"/>
      <p:bldP spid="20494" grpId="0" animBg="1"/>
      <p:bldP spid="20495" grpId="0" autoUpdateAnimBg="0"/>
      <p:bldP spid="20496" grpId="0" animBg="1"/>
      <p:bldP spid="20497" grpId="0" autoUpdateAnimBg="0"/>
      <p:bldP spid="20498" grpId="0" animBg="1"/>
      <p:bldP spid="2049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3288"/>
          </a:xfrm>
        </p:spPr>
        <p:txBody>
          <a:bodyPr>
            <a:normAutofit/>
          </a:bodyPr>
          <a:lstStyle/>
          <a:p>
            <a:pPr algn="ctr"/>
            <a:r>
              <a:rPr lang="en-US" sz="4400" u="sng" dirty="0" smtClean="0">
                <a:solidFill>
                  <a:srgbClr val="FF0000"/>
                </a:solidFill>
              </a:rPr>
              <a:t>Regulation of secretions.</a:t>
            </a:r>
          </a:p>
        </p:txBody>
      </p:sp>
      <p:sp>
        <p:nvSpPr>
          <p:cNvPr id="28675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143000"/>
            <a:ext cx="8305800" cy="4800600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Char char="•"/>
            </a:pPr>
            <a:r>
              <a:rPr lang="en-US" sz="4400" b="1" u="sng" dirty="0" smtClean="0">
                <a:solidFill>
                  <a:srgbClr val="0070C0"/>
                </a:solidFill>
              </a:rPr>
              <a:t>Increased</a:t>
            </a:r>
            <a:r>
              <a:rPr lang="en-US" sz="4400" u="sng" dirty="0" smtClean="0">
                <a:solidFill>
                  <a:srgbClr val="0070C0"/>
                </a:solidFill>
              </a:rPr>
              <a:t> by</a:t>
            </a:r>
          </a:p>
          <a:p>
            <a:pPr lvl="1">
              <a:buFont typeface="Wingdings" pitchFamily="2" charset="2"/>
              <a:buChar char="v"/>
            </a:pPr>
            <a:r>
              <a:rPr lang="en-US" sz="4000" dirty="0" smtClean="0">
                <a:solidFill>
                  <a:srgbClr val="0070C0"/>
                </a:solidFill>
              </a:rPr>
              <a:t>Acid in duodenum</a:t>
            </a:r>
          </a:p>
          <a:p>
            <a:pPr lvl="1">
              <a:buFont typeface="Wingdings" pitchFamily="2" charset="2"/>
              <a:buChar char="v"/>
            </a:pPr>
            <a:r>
              <a:rPr lang="en-US" sz="4000" dirty="0" smtClean="0">
                <a:solidFill>
                  <a:srgbClr val="0070C0"/>
                </a:solidFill>
              </a:rPr>
              <a:t>Products of carbohydrates, fats, &amp; proteins digestion. </a:t>
            </a:r>
          </a:p>
          <a:p>
            <a:pPr lvl="1">
              <a:buFont typeface="Wingdings" pitchFamily="2" charset="2"/>
              <a:buChar char="v"/>
            </a:pPr>
            <a:r>
              <a:rPr lang="en-US" sz="4000" dirty="0" smtClean="0">
                <a:solidFill>
                  <a:srgbClr val="0070C0"/>
                </a:solidFill>
              </a:rPr>
              <a:t>Mainly peptides &amp; amino acids</a:t>
            </a:r>
          </a:p>
          <a:p>
            <a:pPr lvl="1">
              <a:buFont typeface="Wingdings" pitchFamily="2" charset="2"/>
              <a:buChar char="v"/>
            </a:pPr>
            <a:r>
              <a:rPr lang="en-US" sz="4000" dirty="0" smtClean="0">
                <a:solidFill>
                  <a:srgbClr val="0070C0"/>
                </a:solidFill>
              </a:rPr>
              <a:t>Positive feedback– </a:t>
            </a:r>
          </a:p>
          <a:p>
            <a:pPr lvl="1">
              <a:buFont typeface="Arial" pitchFamily="34" charset="0"/>
              <a:buChar char="•"/>
            </a:pPr>
            <a:r>
              <a:rPr lang="en-US" sz="4000" b="1" u="sng" dirty="0" smtClean="0">
                <a:solidFill>
                  <a:srgbClr val="0070C0"/>
                </a:solidFill>
              </a:rPr>
              <a:t>Release is inhibited </a:t>
            </a:r>
            <a:r>
              <a:rPr lang="en-US" sz="4000" dirty="0" smtClean="0"/>
              <a:t>by </a:t>
            </a:r>
            <a:r>
              <a:rPr lang="en-US" sz="4000" dirty="0" err="1" smtClean="0"/>
              <a:t>somatostatin</a:t>
            </a:r>
            <a:r>
              <a:rPr lang="en-US" sz="4000" dirty="0" smtClean="0"/>
              <a:t>.</a:t>
            </a:r>
          </a:p>
          <a:p>
            <a:pPr lvl="1">
              <a:buFont typeface="Wingdings" pitchFamily="2" charset="2"/>
              <a:buChar char="v"/>
            </a:pPr>
            <a:endParaRPr lang="en-US" sz="40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534400" cy="8382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SECRETIN.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38200"/>
            <a:ext cx="5181600" cy="4724400"/>
          </a:xfrm>
        </p:spPr>
        <p:txBody>
          <a:bodyPr>
            <a:noAutofit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US" b="1" i="1" dirty="0" err="1" smtClean="0">
                <a:solidFill>
                  <a:srgbClr val="0070C0"/>
                </a:solidFill>
              </a:rPr>
              <a:t>Bayliss</a:t>
            </a:r>
            <a:r>
              <a:rPr lang="en-US" b="1" i="1" dirty="0" smtClean="0">
                <a:solidFill>
                  <a:srgbClr val="0070C0"/>
                </a:solidFill>
              </a:rPr>
              <a:t> &amp; Starling (1902)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discovered the first gastro intestinal </a:t>
            </a:r>
            <a:r>
              <a:rPr lang="en-US" dirty="0" err="1" smtClean="0">
                <a:solidFill>
                  <a:srgbClr val="0070C0"/>
                </a:solidFill>
              </a:rPr>
              <a:t>hormon</a:t>
            </a:r>
            <a:r>
              <a:rPr lang="en-US" b="1" u="sng" dirty="0" err="1" smtClean="0">
                <a:solidFill>
                  <a:srgbClr val="0070C0"/>
                </a:solidFill>
              </a:rPr>
              <a:t>SECRETIN</a:t>
            </a:r>
            <a:endParaRPr lang="en-US" b="1" u="sng" dirty="0" smtClean="0">
              <a:solidFill>
                <a:srgbClr val="0070C0"/>
              </a:solidFill>
            </a:endParaRPr>
          </a:p>
          <a:p>
            <a:pPr>
              <a:buNone/>
              <a:defRPr/>
            </a:pPr>
            <a:r>
              <a:rPr lang="en-US" b="1" i="1" u="sng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   </a:t>
            </a:r>
            <a:r>
              <a:rPr lang="en-US" b="1" u="sng" dirty="0" smtClean="0">
                <a:solidFill>
                  <a:srgbClr val="0070C0"/>
                </a:solidFill>
              </a:rPr>
              <a:t>SOURCE</a:t>
            </a:r>
            <a:r>
              <a:rPr lang="en-US" u="sng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  :  S cells – upper intestinal mucosa </a:t>
            </a:r>
            <a:r>
              <a:rPr lang="en-US" dirty="0" err="1" smtClean="0">
                <a:solidFill>
                  <a:srgbClr val="0070C0"/>
                </a:solidFill>
              </a:rPr>
              <a:t>deudenum</a:t>
            </a:r>
            <a:r>
              <a:rPr lang="en-US" dirty="0" smtClean="0">
                <a:solidFill>
                  <a:srgbClr val="0070C0"/>
                </a:solidFill>
              </a:rPr>
              <a:t>(</a:t>
            </a:r>
            <a:r>
              <a:rPr lang="en-US" dirty="0" err="1" smtClean="0">
                <a:solidFill>
                  <a:srgbClr val="0070C0"/>
                </a:solidFill>
              </a:rPr>
              <a:t>Argentaffin</a:t>
            </a:r>
            <a:r>
              <a:rPr lang="en-US" dirty="0" smtClean="0">
                <a:solidFill>
                  <a:srgbClr val="0070C0"/>
                </a:solidFill>
              </a:rPr>
              <a:t> cells) </a:t>
            </a:r>
          </a:p>
          <a:p>
            <a:pPr lvl="0">
              <a:buNone/>
              <a:defRPr/>
            </a:pPr>
            <a:r>
              <a:rPr lang="en-US" b="1" dirty="0" smtClean="0">
                <a:solidFill>
                  <a:srgbClr val="0070C0"/>
                </a:solidFill>
              </a:rPr>
              <a:t>Stimuli</a:t>
            </a:r>
            <a:r>
              <a:rPr lang="en-US" dirty="0" smtClean="0">
                <a:solidFill>
                  <a:srgbClr val="0070C0"/>
                </a:solidFill>
              </a:rPr>
              <a:t> secreted by cells in the duodenum when they are exposed to the acidic contents of the emptying stomach. </a:t>
            </a:r>
          </a:p>
          <a:p>
            <a:pPr>
              <a:buFont typeface="Wingdings 2" pitchFamily="18" charset="2"/>
              <a:buNone/>
              <a:defRPr/>
            </a:pPr>
            <a:endParaRPr lang="en-US" dirty="0" smtClean="0">
              <a:solidFill>
                <a:srgbClr val="0070C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endParaRPr lang="en-US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700" name="Picture 4" descr="zoll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990600"/>
            <a:ext cx="3276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 smtClean="0">
                <a:solidFill>
                  <a:srgbClr val="FF0000"/>
                </a:solidFill>
              </a:rPr>
              <a:t>Function of </a:t>
            </a:r>
            <a:r>
              <a:rPr lang="en-US" sz="4800" b="1" u="sng" dirty="0" err="1" smtClean="0">
                <a:solidFill>
                  <a:srgbClr val="FF0000"/>
                </a:solidFill>
              </a:rPr>
              <a:t>secretin</a:t>
            </a:r>
            <a:r>
              <a:rPr lang="en-US" sz="4800" b="1" u="sng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4294967295"/>
          </p:nvPr>
        </p:nvSpPr>
        <p:spPr>
          <a:xfrm>
            <a:off x="304800" y="1143000"/>
            <a:ext cx="8382000" cy="43434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0070C0"/>
                </a:solidFill>
              </a:rPr>
              <a:t>Stimulate </a:t>
            </a:r>
            <a:r>
              <a:rPr lang="en-US" sz="3600" b="1" dirty="0" smtClean="0">
                <a:solidFill>
                  <a:srgbClr val="0070C0"/>
                </a:solidFill>
              </a:rPr>
              <a:t>secretion of pancreatic juice</a:t>
            </a:r>
            <a:r>
              <a:rPr lang="en-US" sz="3600" dirty="0" smtClean="0">
                <a:solidFill>
                  <a:srgbClr val="0070C0"/>
                </a:solidFill>
              </a:rPr>
              <a:t> rich in HCO</a:t>
            </a:r>
            <a:r>
              <a:rPr lang="en-US" sz="3600" baseline="-25000" dirty="0" smtClean="0">
                <a:solidFill>
                  <a:srgbClr val="0070C0"/>
                </a:solidFill>
              </a:rPr>
              <a:t>3</a:t>
            </a:r>
            <a:r>
              <a:rPr lang="en-US" sz="3600" baseline="30000" dirty="0" smtClean="0">
                <a:solidFill>
                  <a:srgbClr val="0070C0"/>
                </a:solidFill>
              </a:rPr>
              <a:t>- </a:t>
            </a:r>
            <a:r>
              <a:rPr lang="en-US" sz="3600" dirty="0" smtClean="0">
                <a:solidFill>
                  <a:srgbClr val="0070C0"/>
                </a:solidFill>
              </a:rPr>
              <a:t>and Water</a:t>
            </a:r>
            <a:endParaRPr lang="en-US" sz="3600" baseline="30000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0070C0"/>
                </a:solidFill>
              </a:rPr>
              <a:t>Stimulate </a:t>
            </a:r>
            <a:r>
              <a:rPr lang="en-US" sz="3600" b="1" dirty="0" smtClean="0">
                <a:solidFill>
                  <a:srgbClr val="0070C0"/>
                </a:solidFill>
              </a:rPr>
              <a:t>bile secretion.</a:t>
            </a:r>
          </a:p>
          <a:p>
            <a:pP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0070C0"/>
                </a:solidFill>
              </a:rPr>
              <a:t>Augment </a:t>
            </a:r>
            <a:r>
              <a:rPr lang="en-US" sz="3600" b="1" dirty="0" smtClean="0">
                <a:solidFill>
                  <a:srgbClr val="0070C0"/>
                </a:solidFill>
              </a:rPr>
              <a:t>action of CCK</a:t>
            </a:r>
            <a:r>
              <a:rPr lang="en-US" sz="3600" dirty="0" smtClean="0">
                <a:solidFill>
                  <a:srgbClr val="0070C0"/>
                </a:solidFill>
              </a:rPr>
              <a:t> to produce pancreatic secretion rich in enzymes</a:t>
            </a:r>
          </a:p>
          <a:p>
            <a:pPr>
              <a:buFont typeface="Wingdings" pitchFamily="2" charset="2"/>
              <a:buChar char="v"/>
            </a:pPr>
            <a:r>
              <a:rPr lang="en-US" sz="3600" b="1" dirty="0" smtClean="0">
                <a:solidFill>
                  <a:srgbClr val="0070C0"/>
                </a:solidFill>
              </a:rPr>
              <a:t>Reduces</a:t>
            </a:r>
            <a:r>
              <a:rPr lang="en-US" sz="3600" dirty="0" smtClean="0">
                <a:solidFill>
                  <a:srgbClr val="0070C0"/>
                </a:solidFill>
              </a:rPr>
              <a:t> the gastric acid secretion and motility</a:t>
            </a:r>
          </a:p>
          <a:p>
            <a:pPr>
              <a:buFont typeface="Wingdings" pitchFamily="2" charset="2"/>
              <a:buChar char="v"/>
            </a:pPr>
            <a:r>
              <a:rPr lang="en-US" sz="3600" b="1" dirty="0" smtClean="0">
                <a:solidFill>
                  <a:srgbClr val="0070C0"/>
                </a:solidFill>
              </a:rPr>
              <a:t>Contraction</a:t>
            </a:r>
            <a:r>
              <a:rPr lang="en-US" sz="3600" dirty="0" smtClean="0">
                <a:solidFill>
                  <a:srgbClr val="0070C0"/>
                </a:solidFill>
              </a:rPr>
              <a:t> of pyloric  sphincter 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0"/>
            <a:ext cx="7955126" cy="2154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	</a:t>
            </a:r>
            <a:r>
              <a:rPr lang="en-US" sz="54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Enteroendocrinal</a:t>
            </a:r>
            <a:r>
              <a:rPr lang="en-US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cells.  </a:t>
            </a:r>
          </a:p>
          <a:p>
            <a:r>
              <a:rPr lang="en-US" sz="3600" b="1" dirty="0" smtClean="0"/>
              <a:t> </a:t>
            </a:r>
          </a:p>
          <a:p>
            <a:endParaRPr lang="en-US" sz="4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762000"/>
            <a:ext cx="86868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 smtClean="0">
                <a:solidFill>
                  <a:srgbClr val="0070C0"/>
                </a:solidFill>
              </a:rPr>
              <a:t>Ther</a:t>
            </a:r>
            <a:r>
              <a:rPr lang="en-US" sz="4000" b="1" dirty="0" smtClean="0">
                <a:solidFill>
                  <a:srgbClr val="0070C0"/>
                </a:solidFill>
              </a:rPr>
              <a:t> are more than 15 types  of specialized </a:t>
            </a:r>
            <a:r>
              <a:rPr lang="en-US" sz="4000" b="1" dirty="0" smtClean="0">
                <a:solidFill>
                  <a:srgbClr val="0070C0"/>
                </a:solidFill>
                <a:hlinkClick r:id="rId2" tooltip="Cell (biology)"/>
              </a:rPr>
              <a:t>cells</a:t>
            </a:r>
            <a:r>
              <a:rPr lang="en-US" sz="4000" b="1" dirty="0" smtClean="0">
                <a:solidFill>
                  <a:srgbClr val="0070C0"/>
                </a:solidFill>
              </a:rPr>
              <a:t> present scattered at the </a:t>
            </a:r>
            <a:r>
              <a:rPr lang="en-US" sz="4000" b="1" dirty="0" smtClean="0">
                <a:solidFill>
                  <a:srgbClr val="0070C0"/>
                </a:solidFill>
                <a:hlinkClick r:id="rId3" tooltip="Gastrointestinal tract"/>
              </a:rPr>
              <a:t>gastrointestinal tract</a:t>
            </a:r>
            <a:r>
              <a:rPr lang="en-US" sz="4000" b="1" dirty="0" smtClean="0">
                <a:solidFill>
                  <a:srgbClr val="0070C0"/>
                </a:solidFill>
              </a:rPr>
              <a:t> and </a:t>
            </a:r>
            <a:r>
              <a:rPr lang="en-US" sz="4000" b="1" dirty="0" smtClean="0">
                <a:solidFill>
                  <a:srgbClr val="0070C0"/>
                </a:solidFill>
                <a:hlinkClick r:id="rId4" tooltip="Pancreas"/>
              </a:rPr>
              <a:t>pancreas</a:t>
            </a:r>
            <a:r>
              <a:rPr lang="en-US" sz="4000" b="1" dirty="0" smtClean="0">
                <a:solidFill>
                  <a:srgbClr val="0070C0"/>
                </a:solidFill>
              </a:rPr>
              <a:t> with </a:t>
            </a:r>
            <a:r>
              <a:rPr lang="en-US" sz="4000" b="1" dirty="0" smtClean="0">
                <a:solidFill>
                  <a:srgbClr val="0070C0"/>
                </a:solidFill>
                <a:hlinkClick r:id="rId5" tooltip="Endocrine system"/>
              </a:rPr>
              <a:t>endocrine</a:t>
            </a:r>
            <a:r>
              <a:rPr lang="en-US" sz="4000" b="1" dirty="0" smtClean="0">
                <a:solidFill>
                  <a:srgbClr val="0070C0"/>
                </a:solidFill>
              </a:rPr>
              <a:t> function. They produce </a:t>
            </a:r>
            <a:r>
              <a:rPr lang="en-US" sz="4000" b="1" u="sng" dirty="0" smtClean="0">
                <a:solidFill>
                  <a:srgbClr val="0070C0"/>
                </a:solidFill>
                <a:hlinkClick r:id="rId6" tooltip="Gastrointestinal hormone"/>
              </a:rPr>
              <a:t>gastrointestinal hormones</a:t>
            </a:r>
            <a:r>
              <a:rPr lang="en-US" sz="4000" b="1" dirty="0" smtClean="0">
                <a:solidFill>
                  <a:srgbClr val="0070C0"/>
                </a:solidFill>
              </a:rPr>
              <a:t> or peptides in response to various stimuli and release them into the bloodstream for systemic effect, diffuse them as </a:t>
            </a:r>
            <a:r>
              <a:rPr lang="en-US" sz="4000" b="1" u="sng" dirty="0" smtClean="0">
                <a:solidFill>
                  <a:srgbClr val="0070C0"/>
                </a:solidFill>
                <a:hlinkClick r:id="rId7" tooltip="Paracrine"/>
              </a:rPr>
              <a:t>local messengers</a:t>
            </a:r>
            <a:r>
              <a:rPr lang="en-US" sz="4000" b="1" dirty="0" smtClean="0">
                <a:solidFill>
                  <a:srgbClr val="0070C0"/>
                </a:solidFill>
              </a:rPr>
              <a:t>, or transmit them to the </a:t>
            </a:r>
            <a:r>
              <a:rPr lang="en-US" sz="4000" b="1" u="sng" dirty="0" smtClean="0">
                <a:solidFill>
                  <a:srgbClr val="0070C0"/>
                </a:solidFill>
                <a:hlinkClick r:id="rId8" tooltip="Enteric nervous system"/>
              </a:rPr>
              <a:t>enteric nervous system</a:t>
            </a:r>
            <a:r>
              <a:rPr lang="en-US" sz="4000" b="1" dirty="0" smtClean="0">
                <a:solidFill>
                  <a:srgbClr val="0070C0"/>
                </a:solidFill>
              </a:rPr>
              <a:t>  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</a:rPr>
              <a:t>for responses </a:t>
            </a:r>
          </a:p>
          <a:p>
            <a:endParaRPr lang="en-US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/>
          <p:cNvSpPr>
            <a:spLocks noGrp="1"/>
          </p:cNvSpPr>
          <p:nvPr>
            <p:ph type="title"/>
          </p:nvPr>
        </p:nvSpPr>
        <p:spPr>
          <a:xfrm>
            <a:off x="381000" y="4994275"/>
            <a:ext cx="5867400" cy="522288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31747" name="Picture 4" descr="zoll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6629400" y="1524000"/>
            <a:ext cx="2971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u="sng">
                <a:solidFill>
                  <a:schemeClr val="bg1"/>
                </a:solidFill>
              </a:rPr>
              <a:t>HCL &amp; MOTILITY</a:t>
            </a:r>
          </a:p>
        </p:txBody>
      </p:sp>
      <p:sp>
        <p:nvSpPr>
          <p:cNvPr id="7" name="Down Arrow 6"/>
          <p:cNvSpPr/>
          <p:nvPr/>
        </p:nvSpPr>
        <p:spPr>
          <a:xfrm>
            <a:off x="6781800" y="1600200"/>
            <a:ext cx="152400" cy="3810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3886200" y="434340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>
                <a:solidFill>
                  <a:schemeClr val="bg1"/>
                </a:solidFill>
              </a:rPr>
              <a:t>NaHCO</a:t>
            </a:r>
            <a:r>
              <a:rPr lang="en-US" sz="2800" b="1" u="sng" baseline="-25000">
                <a:solidFill>
                  <a:schemeClr val="bg1"/>
                </a:solidFill>
              </a:rPr>
              <a:t>3</a:t>
            </a:r>
            <a:endParaRPr lang="en-US" b="1" u="sng" baseline="-25000">
              <a:solidFill>
                <a:schemeClr val="bg1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 rot="3393910">
            <a:off x="3126581" y="3977482"/>
            <a:ext cx="255587" cy="1422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1752" name="Rectangle 9"/>
          <p:cNvSpPr>
            <a:spLocks noChangeArrowheads="1"/>
          </p:cNvSpPr>
          <p:nvPr/>
        </p:nvSpPr>
        <p:spPr bwMode="auto">
          <a:xfrm rot="2398035">
            <a:off x="2028825" y="3048000"/>
            <a:ext cx="2387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u="sng">
                <a:solidFill>
                  <a:schemeClr val="bg1"/>
                </a:solidFill>
              </a:rPr>
              <a:t>HCL </a:t>
            </a:r>
          </a:p>
          <a:p>
            <a:r>
              <a:rPr lang="en-US" b="1">
                <a:solidFill>
                  <a:schemeClr val="bg1"/>
                </a:solidFill>
              </a:rPr>
              <a:t>+</a:t>
            </a:r>
          </a:p>
          <a:p>
            <a:r>
              <a:rPr lang="en-US" b="1">
                <a:solidFill>
                  <a:schemeClr val="bg1"/>
                </a:solidFill>
              </a:rPr>
              <a:t>NaHCO3</a:t>
            </a:r>
          </a:p>
          <a:p>
            <a:endParaRPr lang="en-US" b="1">
              <a:solidFill>
                <a:schemeClr val="bg1"/>
              </a:solidFill>
            </a:endParaRPr>
          </a:p>
          <a:p>
            <a:r>
              <a:rPr lang="en-US" b="1">
                <a:solidFill>
                  <a:schemeClr val="bg1"/>
                </a:solidFill>
              </a:rPr>
              <a:t>Nacl , CO</a:t>
            </a:r>
            <a:r>
              <a:rPr lang="en-US" b="1" baseline="-25000">
                <a:solidFill>
                  <a:schemeClr val="bg1"/>
                </a:solidFill>
              </a:rPr>
              <a:t>2</a:t>
            </a:r>
            <a:r>
              <a:rPr lang="en-US" b="1">
                <a:solidFill>
                  <a:schemeClr val="bg1"/>
                </a:solidFill>
              </a:rPr>
              <a:t>, H</a:t>
            </a:r>
            <a:r>
              <a:rPr lang="en-US" b="1" baseline="-25000">
                <a:solidFill>
                  <a:schemeClr val="bg1"/>
                </a:solidFill>
              </a:rPr>
              <a:t>2</a:t>
            </a:r>
            <a:r>
              <a:rPr lang="en-US" b="1">
                <a:solidFill>
                  <a:schemeClr val="bg1"/>
                </a:solidFill>
              </a:rPr>
              <a:t>O </a:t>
            </a:r>
          </a:p>
        </p:txBody>
      </p:sp>
      <p:sp>
        <p:nvSpPr>
          <p:cNvPr id="32778" name="TextBox 10"/>
          <p:cNvSpPr txBox="1">
            <a:spLocks noChangeArrowheads="1"/>
          </p:cNvSpPr>
          <p:nvPr/>
        </p:nvSpPr>
        <p:spPr bwMode="auto">
          <a:xfrm>
            <a:off x="381000" y="344488"/>
            <a:ext cx="8458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u="sng" dirty="0">
                <a:solidFill>
                  <a:srgbClr val="FF0000"/>
                </a:solidFill>
                <a:latin typeface="+mj-lt"/>
              </a:rPr>
              <a:t>REGULATION OF SECRETION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u="sng" dirty="0" err="1" smtClean="0">
                <a:solidFill>
                  <a:srgbClr val="C00000"/>
                </a:solidFill>
              </a:rPr>
              <a:t>Secretin</a:t>
            </a:r>
            <a:r>
              <a:rPr lang="en-US" sz="5400" b="1" u="sng" dirty="0" smtClean="0">
                <a:solidFill>
                  <a:srgbClr val="C00000"/>
                </a:solidFill>
              </a:rPr>
              <a:t> Control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5867400" y="1600200"/>
            <a:ext cx="2667000" cy="9144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pH DODENAL</a:t>
            </a:r>
          </a:p>
          <a:p>
            <a:r>
              <a:rPr lang="en-US"/>
              <a:t>LUMEN &lt; 4.5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3581400" y="3352800"/>
            <a:ext cx="2514600" cy="14478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ENDOCRINE</a:t>
            </a:r>
          </a:p>
          <a:p>
            <a:r>
              <a:rPr lang="en-US"/>
              <a:t>CELLS OF</a:t>
            </a:r>
          </a:p>
          <a:p>
            <a:r>
              <a:rPr lang="en-US"/>
              <a:t>MUCOSA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3657600" y="5715000"/>
            <a:ext cx="2362200" cy="8382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PANCREAS</a:t>
            </a: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1143000" y="1600200"/>
            <a:ext cx="2895600" cy="9144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pH DUODENAL</a:t>
            </a:r>
          </a:p>
          <a:p>
            <a:r>
              <a:rPr lang="en-US"/>
              <a:t>LUMEN &gt; 4.5</a:t>
            </a: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H="1">
            <a:off x="5486400" y="2590800"/>
            <a:ext cx="685800" cy="6858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4800600" y="4800600"/>
            <a:ext cx="0" cy="8382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854575" y="4951413"/>
            <a:ext cx="1998663" cy="5222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SECRETIN</a:t>
            </a:r>
          </a:p>
        </p:txBody>
      </p:sp>
      <p:sp>
        <p:nvSpPr>
          <p:cNvPr id="9228" name="Freeform 12"/>
          <p:cNvSpPr>
            <a:spLocks/>
          </p:cNvSpPr>
          <p:nvPr/>
        </p:nvSpPr>
        <p:spPr bwMode="auto">
          <a:xfrm>
            <a:off x="2819400" y="2514600"/>
            <a:ext cx="762000" cy="3657600"/>
          </a:xfrm>
          <a:custGeom>
            <a:avLst/>
            <a:gdLst>
              <a:gd name="T0" fmla="*/ 1152 w 1152"/>
              <a:gd name="T1" fmla="*/ 2304 h 2304"/>
              <a:gd name="T2" fmla="*/ 0 w 1152"/>
              <a:gd name="T3" fmla="*/ 2304 h 2304"/>
              <a:gd name="T4" fmla="*/ 0 w 1152"/>
              <a:gd name="T5" fmla="*/ 0 h 2304"/>
              <a:gd name="T6" fmla="*/ 0 60000 65536"/>
              <a:gd name="T7" fmla="*/ 0 60000 65536"/>
              <a:gd name="T8" fmla="*/ 0 60000 65536"/>
              <a:gd name="T9" fmla="*/ 0 w 1152"/>
              <a:gd name="T10" fmla="*/ 0 h 2304"/>
              <a:gd name="T11" fmla="*/ 1152 w 1152"/>
              <a:gd name="T12" fmla="*/ 2304 h 23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52" h="2304">
                <a:moveTo>
                  <a:pt x="1152" y="2304"/>
                </a:moveTo>
                <a:lnTo>
                  <a:pt x="0" y="2304"/>
                </a:lnTo>
                <a:lnTo>
                  <a:pt x="0" y="0"/>
                </a:lnTo>
              </a:path>
            </a:pathLst>
          </a:custGeom>
          <a:noFill/>
          <a:ln w="76200" cap="flat" cmpd="sng">
            <a:solidFill>
              <a:srgbClr val="336600"/>
            </a:solidFill>
            <a:prstDash val="solid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0" y="3352800"/>
            <a:ext cx="2813050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BICARBONATE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3657600" y="2514600"/>
            <a:ext cx="685800" cy="762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6781800" y="3657600"/>
            <a:ext cx="2057400" cy="838200"/>
          </a:xfrm>
          <a:prstGeom prst="flowChartProcess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SOMATO-</a:t>
            </a:r>
          </a:p>
          <a:p>
            <a:r>
              <a:rPr lang="en-US"/>
              <a:t>STATIN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H="1">
            <a:off x="6096000" y="4038600"/>
            <a:ext cx="6096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 autoUpdateAnimBg="0"/>
      <p:bldP spid="9221" grpId="0" animBg="1" autoUpdateAnimBg="0"/>
      <p:bldP spid="9222" grpId="0" animBg="1" autoUpdateAnimBg="0"/>
      <p:bldP spid="9223" grpId="0" animBg="1" autoUpdateAnimBg="0"/>
      <p:bldP spid="9225" grpId="0" animBg="1"/>
      <p:bldP spid="9226" grpId="0" animBg="1"/>
      <p:bldP spid="9227" grpId="0" autoUpdateAnimBg="0"/>
      <p:bldP spid="9228" grpId="0" animBg="1"/>
      <p:bldP spid="9229" grpId="0" autoUpdateAnimBg="0"/>
      <p:bldP spid="9230" grpId="0" animBg="1"/>
      <p:bldP spid="9231" grpId="0" animBg="1" autoUpdateAnimBg="0"/>
      <p:bldP spid="92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 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57200" y="381000"/>
            <a:ext cx="8305800" cy="520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defRPr/>
            </a:pPr>
            <a:r>
              <a:rPr lang="en-US" sz="4400" b="1" u="sng" dirty="0">
                <a:solidFill>
                  <a:srgbClr val="FF0000"/>
                </a:solidFill>
                <a:latin typeface="+mj-lt"/>
              </a:rPr>
              <a:t>GASTRIC INHIBITORY </a:t>
            </a:r>
            <a:r>
              <a:rPr lang="en-US" sz="4400" b="1" u="sng" dirty="0" smtClean="0">
                <a:solidFill>
                  <a:srgbClr val="FF0000"/>
                </a:solidFill>
                <a:latin typeface="+mj-lt"/>
              </a:rPr>
              <a:t>PEPTIDE</a:t>
            </a:r>
          </a:p>
          <a:p>
            <a:pPr marL="457200" indent="-457200" algn="ctr">
              <a:defRPr/>
            </a:pPr>
            <a:r>
              <a:rPr lang="en-US" sz="4400" b="1" u="sng" dirty="0" smtClean="0">
                <a:solidFill>
                  <a:srgbClr val="FF0000"/>
                </a:solidFill>
                <a:latin typeface="+mj-lt"/>
              </a:rPr>
              <a:t>( </a:t>
            </a:r>
            <a:r>
              <a:rPr lang="en-US" sz="4400" b="1" u="sng" dirty="0">
                <a:solidFill>
                  <a:srgbClr val="FF0000"/>
                </a:solidFill>
                <a:latin typeface="+mj-lt"/>
              </a:rPr>
              <a:t>GIP)</a:t>
            </a:r>
          </a:p>
          <a:p>
            <a:pPr marL="457200" indent="-457200">
              <a:defRPr/>
            </a:pPr>
            <a:endParaRPr lang="en-US" sz="2000" b="1" u="sng" dirty="0"/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b="1" dirty="0">
                <a:solidFill>
                  <a:srgbClr val="0070C0"/>
                </a:solidFill>
                <a:latin typeface="+mj-lt"/>
              </a:rPr>
              <a:t>Source</a:t>
            </a:r>
            <a:r>
              <a:rPr lang="en-US" sz="3200" dirty="0">
                <a:solidFill>
                  <a:srgbClr val="0070C0"/>
                </a:solidFill>
                <a:latin typeface="+mj-lt"/>
              </a:rPr>
              <a:t>: </a:t>
            </a:r>
            <a:r>
              <a:rPr lang="en-US" sz="3200" b="1" dirty="0">
                <a:solidFill>
                  <a:srgbClr val="0070C0"/>
                </a:solidFill>
                <a:latin typeface="+mj-lt"/>
              </a:rPr>
              <a:t>K cells</a:t>
            </a:r>
            <a:r>
              <a:rPr lang="en-US" sz="3200" dirty="0">
                <a:solidFill>
                  <a:srgbClr val="0070C0"/>
                </a:solidFill>
                <a:latin typeface="+mj-lt"/>
              </a:rPr>
              <a:t> – jejunum &amp; duodenum</a:t>
            </a:r>
          </a:p>
          <a:p>
            <a:pPr marL="457200" indent="-457200">
              <a:defRPr/>
            </a:pPr>
            <a:endParaRPr lang="en-US" sz="3200" dirty="0">
              <a:solidFill>
                <a:srgbClr val="0070C0"/>
              </a:solidFill>
              <a:latin typeface="+mj-lt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dirty="0">
                <a:solidFill>
                  <a:srgbClr val="0070C0"/>
                </a:solidFill>
                <a:latin typeface="+mj-lt"/>
              </a:rPr>
              <a:t>Initially called </a:t>
            </a:r>
            <a:r>
              <a:rPr lang="en-US" sz="3200" b="1" dirty="0">
                <a:solidFill>
                  <a:srgbClr val="0070C0"/>
                </a:solidFill>
                <a:latin typeface="+mj-lt"/>
              </a:rPr>
              <a:t>Enterogastrone</a:t>
            </a:r>
            <a:r>
              <a:rPr lang="en-US" sz="3200" dirty="0">
                <a:solidFill>
                  <a:srgbClr val="0070C0"/>
                </a:solidFill>
                <a:latin typeface="+mj-lt"/>
              </a:rPr>
              <a:t>.</a:t>
            </a:r>
          </a:p>
          <a:p>
            <a:pPr marL="457200" indent="-457200">
              <a:defRPr/>
            </a:pPr>
            <a:r>
              <a:rPr lang="en-US" sz="3200" dirty="0">
                <a:solidFill>
                  <a:srgbClr val="0070C0"/>
                </a:solidFill>
                <a:latin typeface="+mj-lt"/>
              </a:rPr>
              <a:t>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dirty="0">
                <a:solidFill>
                  <a:srgbClr val="0070C0"/>
                </a:solidFill>
                <a:latin typeface="+mj-lt"/>
              </a:rPr>
              <a:t>Discovered as a factor in extracts of intestine that </a:t>
            </a:r>
            <a:r>
              <a:rPr lang="en-US" sz="3200" b="1" dirty="0">
                <a:solidFill>
                  <a:srgbClr val="0070C0"/>
                </a:solidFill>
                <a:latin typeface="+mj-lt"/>
              </a:rPr>
              <a:t>inhibited gastric motility and secretion of acid.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6248400"/>
          </a:xfrm>
        </p:spPr>
        <p:txBody>
          <a:bodyPr/>
          <a:lstStyle/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Another activity of GIP is its ability to Enhance the release of insulin in response to infusions of glucose. -- </a:t>
            </a:r>
            <a:r>
              <a:rPr lang="en-US" sz="2800" b="1" i="1" dirty="0" smtClean="0">
                <a:solidFill>
                  <a:srgbClr val="0070C0"/>
                </a:solidFill>
              </a:rPr>
              <a:t>Glucose-dependent </a:t>
            </a:r>
            <a:r>
              <a:rPr lang="en-US" sz="2800" b="1" i="1" dirty="0" err="1" smtClean="0">
                <a:solidFill>
                  <a:srgbClr val="0070C0"/>
                </a:solidFill>
              </a:rPr>
              <a:t>insulinotropic</a:t>
            </a:r>
            <a:r>
              <a:rPr lang="en-US" sz="2800" b="1" i="1" dirty="0" smtClean="0">
                <a:solidFill>
                  <a:srgbClr val="0070C0"/>
                </a:solidFill>
              </a:rPr>
              <a:t> peptide</a:t>
            </a:r>
            <a:r>
              <a:rPr lang="en-US" sz="2800" b="1" dirty="0" smtClean="0">
                <a:solidFill>
                  <a:srgbClr val="0070C0"/>
                </a:solidFill>
              </a:rPr>
              <a:t>.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457200" indent="-457200">
              <a:buNone/>
              <a:defRPr/>
            </a:pPr>
            <a:endParaRPr lang="en-US" sz="2800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Regulation</a:t>
            </a:r>
            <a:r>
              <a:rPr lang="en-US" sz="2800" dirty="0" smtClean="0">
                <a:solidFill>
                  <a:srgbClr val="0070C0"/>
                </a:solidFill>
              </a:rPr>
              <a:t> – Increases by </a:t>
            </a:r>
            <a:r>
              <a:rPr lang="en-US" sz="2800" b="1" dirty="0" smtClean="0">
                <a:solidFill>
                  <a:srgbClr val="0070C0"/>
                </a:solidFill>
              </a:rPr>
              <a:t>fat</a:t>
            </a:r>
            <a:r>
              <a:rPr lang="en-US" sz="2800" dirty="0" smtClean="0">
                <a:solidFill>
                  <a:srgbClr val="0070C0"/>
                </a:solidFill>
              </a:rPr>
              <a:t> in duodenum</a:t>
            </a:r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3379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1D435F5-809C-46E0-8CA9-2E838C293636}" type="datetime2">
              <a:rPr lang="en-US" smtClean="0"/>
              <a:pPr/>
              <a:t>Sunday, March 26, 2017</a:t>
            </a:fld>
            <a:endParaRPr lang="en-US" smtClean="0"/>
          </a:p>
        </p:txBody>
      </p:sp>
      <p:pic>
        <p:nvPicPr>
          <p:cNvPr id="4" name="Picture 3" descr="zdb11206460500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6924"/>
            <a:ext cx="8229600" cy="311467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 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457200" y="1295400"/>
            <a:ext cx="8534400" cy="550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US" sz="3200" b="1" u="sng" dirty="0">
                <a:solidFill>
                  <a:srgbClr val="0070C0"/>
                </a:solidFill>
                <a:latin typeface="+mn-lt"/>
              </a:rPr>
              <a:t>Source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– Mucosal cells in jejunum</a:t>
            </a:r>
          </a:p>
          <a:p>
            <a:pPr marL="457200" indent="-457200">
              <a:defRPr/>
            </a:pPr>
            <a:r>
              <a:rPr lang="en-US" sz="3200" b="1" u="sng" dirty="0" smtClean="0">
                <a:solidFill>
                  <a:srgbClr val="0070C0"/>
                </a:solidFill>
                <a:latin typeface="+mn-lt"/>
              </a:rPr>
              <a:t>Stimuli</a:t>
            </a: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– fatty meal </a:t>
            </a:r>
          </a:p>
          <a:p>
            <a:pPr marL="457200" indent="-457200">
              <a:defRPr/>
            </a:pPr>
            <a:r>
              <a:rPr lang="en-US" sz="3200" b="1" u="sng" dirty="0" smtClean="0">
                <a:solidFill>
                  <a:srgbClr val="0070C0"/>
                </a:solidFill>
                <a:latin typeface="+mn-lt"/>
              </a:rPr>
              <a:t>Structure</a:t>
            </a: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-- </a:t>
            </a:r>
            <a:r>
              <a:rPr lang="en-US" sz="3200" b="1" dirty="0" smtClean="0"/>
              <a:t>VIP is a </a:t>
            </a:r>
            <a:r>
              <a:rPr lang="en-US" sz="3200" b="1" dirty="0" err="1" smtClean="0"/>
              <a:t>neuropeptide</a:t>
            </a:r>
            <a:r>
              <a:rPr lang="en-US" sz="3200" b="1" dirty="0" smtClean="0"/>
              <a:t> of 28 </a:t>
            </a:r>
            <a:r>
              <a:rPr lang="en-US" sz="3200" b="1" dirty="0" smtClean="0">
                <a:hlinkClick r:id="rId2" tooltip="Amino acid"/>
              </a:rPr>
              <a:t>amino acid</a:t>
            </a:r>
            <a:endParaRPr lang="en-US" sz="3200" b="1" dirty="0">
              <a:solidFill>
                <a:srgbClr val="0070C0"/>
              </a:solidFill>
              <a:latin typeface="+mn-lt"/>
            </a:endParaRPr>
          </a:p>
          <a:p>
            <a:pPr marL="457200" indent="-457200"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Other </a:t>
            </a:r>
            <a:r>
              <a:rPr lang="en-US" sz="3200" b="1" dirty="0" err="1" smtClean="0">
                <a:solidFill>
                  <a:srgbClr val="0070C0"/>
                </a:solidFill>
                <a:latin typeface="+mn-lt"/>
              </a:rPr>
              <a:t>sites,Nerves</a:t>
            </a: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in </a:t>
            </a:r>
            <a:r>
              <a:rPr lang="en-US" sz="3200" b="1" dirty="0" err="1" smtClean="0">
                <a:solidFill>
                  <a:srgbClr val="0070C0"/>
                </a:solidFill>
                <a:latin typeface="+mn-lt"/>
              </a:rPr>
              <a:t>GIT,Brain</a:t>
            </a: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( cerebral </a:t>
            </a: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cortex)Autonomic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nerves</a:t>
            </a:r>
            <a:r>
              <a:rPr lang="en-US" sz="3200" b="1" dirty="0" smtClean="0">
                <a:solidFill>
                  <a:srgbClr val="0070C0"/>
                </a:solidFill>
                <a:latin typeface="+mn-lt"/>
              </a:rPr>
              <a:t>.</a:t>
            </a:r>
          </a:p>
          <a:p>
            <a:pPr marL="457200" indent="-457200">
              <a:defRPr/>
            </a:pPr>
            <a:r>
              <a:rPr lang="en-US" sz="3200" b="1" dirty="0" smtClean="0"/>
              <a:t> &gt;&gt;</a:t>
            </a:r>
            <a:r>
              <a:rPr lang="en-US" sz="3200" b="1" dirty="0" smtClean="0">
                <a:solidFill>
                  <a:srgbClr val="0070C0"/>
                </a:solidFill>
              </a:rPr>
              <a:t>it stimulates </a:t>
            </a:r>
            <a:r>
              <a:rPr lang="en-US" sz="3200" b="1" dirty="0" smtClean="0">
                <a:solidFill>
                  <a:srgbClr val="0070C0"/>
                </a:solidFill>
                <a:hlinkClick r:id="rId3" tooltip="Contractility"/>
              </a:rPr>
              <a:t>contractility</a:t>
            </a:r>
            <a:r>
              <a:rPr lang="en-US" sz="3200" b="1" dirty="0" smtClean="0">
                <a:solidFill>
                  <a:srgbClr val="0070C0"/>
                </a:solidFill>
              </a:rPr>
              <a:t> in the heart, causes </a:t>
            </a:r>
            <a:r>
              <a:rPr lang="en-US" sz="3200" b="1" dirty="0" err="1" smtClean="0">
                <a:solidFill>
                  <a:srgbClr val="0070C0"/>
                </a:solidFill>
                <a:hlinkClick r:id="rId4" tooltip="Vasodilation"/>
              </a:rPr>
              <a:t>vasodilation</a:t>
            </a:r>
            <a:r>
              <a:rPr lang="en-US" sz="3200" b="1" dirty="0" smtClean="0">
                <a:solidFill>
                  <a:srgbClr val="0070C0"/>
                </a:solidFill>
              </a:rPr>
              <a:t>, increases </a:t>
            </a:r>
            <a:r>
              <a:rPr lang="en-US" sz="3200" b="1" dirty="0" err="1" smtClean="0">
                <a:solidFill>
                  <a:srgbClr val="0070C0"/>
                </a:solidFill>
                <a:hlinkClick r:id="rId5" tooltip="Glycogenolysis"/>
              </a:rPr>
              <a:t>glycogenolysis</a:t>
            </a:r>
            <a:r>
              <a:rPr lang="en-US" sz="3200" b="1" dirty="0" smtClean="0">
                <a:solidFill>
                  <a:srgbClr val="0070C0"/>
                </a:solidFill>
              </a:rPr>
              <a:t>, lowers arterial </a:t>
            </a:r>
            <a:r>
              <a:rPr lang="en-US" sz="3200" b="1" dirty="0" smtClean="0">
                <a:solidFill>
                  <a:srgbClr val="0070C0"/>
                </a:solidFill>
                <a:hlinkClick r:id="rId6" tooltip="Blood pressure"/>
              </a:rPr>
              <a:t>blood pressure</a:t>
            </a:r>
            <a:r>
              <a:rPr lang="en-US" sz="3200" b="1" dirty="0" smtClean="0">
                <a:solidFill>
                  <a:srgbClr val="0070C0"/>
                </a:solidFill>
              </a:rPr>
              <a:t> and relaxes the smooth muscle of </a:t>
            </a:r>
            <a:r>
              <a:rPr lang="en-US" sz="3200" b="1" dirty="0" smtClean="0">
                <a:solidFill>
                  <a:srgbClr val="0070C0"/>
                </a:solidFill>
                <a:hlinkClick r:id="rId7" tooltip="Vertebrate trachea"/>
              </a:rPr>
              <a:t>trachea</a:t>
            </a:r>
            <a:r>
              <a:rPr lang="en-US" sz="3200" b="1" dirty="0" smtClean="0">
                <a:solidFill>
                  <a:srgbClr val="0070C0"/>
                </a:solidFill>
              </a:rPr>
              <a:t>, stomach and </a:t>
            </a:r>
            <a:r>
              <a:rPr lang="en-US" sz="3200" b="1" dirty="0" smtClean="0">
                <a:solidFill>
                  <a:srgbClr val="0070C0"/>
                </a:solidFill>
                <a:hlinkClick r:id="rId8" tooltip="Gall bladder"/>
              </a:rPr>
              <a:t>gall bladder</a:t>
            </a:r>
            <a:endParaRPr lang="en-US" sz="3200" b="1" dirty="0" smtClean="0">
              <a:solidFill>
                <a:srgbClr val="0070C0"/>
              </a:solidFill>
              <a:latin typeface="+mn-lt"/>
            </a:endParaRPr>
          </a:p>
          <a:p>
            <a:pPr marL="457200" indent="-457200">
              <a:defRPr/>
            </a:pPr>
            <a:endParaRPr lang="en-US" sz="32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90525"/>
            <a:ext cx="86868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u="sng" dirty="0">
                <a:solidFill>
                  <a:srgbClr val="FF0000"/>
                </a:solidFill>
                <a:latin typeface="+mj-lt"/>
              </a:rPr>
              <a:t>VASOACTIVE INTESTINAL POLYPEPTIDE (VIP)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ChangeArrowheads="1"/>
          </p:cNvSpPr>
          <p:nvPr/>
        </p:nvSpPr>
        <p:spPr bwMode="auto">
          <a:xfrm>
            <a:off x="457200" y="1219200"/>
            <a:ext cx="8077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dirty="0">
                <a:solidFill>
                  <a:srgbClr val="0070C0"/>
                </a:solidFill>
                <a:latin typeface="+mn-lt"/>
              </a:rPr>
              <a:t>Stimulate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Intestinal secretion</a:t>
            </a:r>
            <a:r>
              <a:rPr lang="en-US" sz="3200" dirty="0">
                <a:solidFill>
                  <a:srgbClr val="0070C0"/>
                </a:solidFill>
                <a:latin typeface="+mn-lt"/>
              </a:rPr>
              <a:t> of electrolytes &amp; water</a:t>
            </a:r>
            <a:r>
              <a:rPr lang="en-US" sz="3200" dirty="0" smtClean="0">
                <a:solidFill>
                  <a:srgbClr val="0070C0"/>
                </a:solidFill>
                <a:latin typeface="+mn-lt"/>
              </a:rPr>
              <a:t>.</a:t>
            </a:r>
            <a:endParaRPr lang="en-US" sz="3200" dirty="0">
              <a:solidFill>
                <a:srgbClr val="0070C0"/>
              </a:solidFill>
              <a:latin typeface="+mn-lt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dirty="0">
                <a:solidFill>
                  <a:srgbClr val="0070C0"/>
                </a:solidFill>
                <a:latin typeface="+mn-lt"/>
              </a:rPr>
              <a:t>Induce smooth muscle relaxation 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(lower esophageal sphincter, stomach, gallbladder)</a:t>
            </a:r>
            <a:endParaRPr lang="en-US" sz="3200" dirty="0">
              <a:solidFill>
                <a:srgbClr val="0070C0"/>
              </a:solidFill>
              <a:latin typeface="+mn-lt"/>
            </a:endParaRP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b="1" dirty="0">
                <a:solidFill>
                  <a:srgbClr val="0070C0"/>
                </a:solidFill>
                <a:latin typeface="+mn-lt"/>
              </a:rPr>
              <a:t>Stimulate</a:t>
            </a:r>
            <a:r>
              <a:rPr lang="en-US" sz="3200" dirty="0">
                <a:solidFill>
                  <a:srgbClr val="0070C0"/>
                </a:solidFill>
                <a:latin typeface="+mn-lt"/>
              </a:rPr>
              <a:t> secretion of water into pancreatic juice and bile.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b="1" dirty="0">
                <a:solidFill>
                  <a:srgbClr val="0070C0"/>
                </a:solidFill>
                <a:latin typeface="+mn-lt"/>
              </a:rPr>
              <a:t>Inhibition</a:t>
            </a:r>
            <a:r>
              <a:rPr lang="en-US" sz="3200" dirty="0">
                <a:solidFill>
                  <a:srgbClr val="0070C0"/>
                </a:solidFill>
                <a:latin typeface="+mn-lt"/>
              </a:rPr>
              <a:t> of gastric acid secretion and absorption from the intestinal lumen.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en-US" sz="3200" b="1" dirty="0">
                <a:solidFill>
                  <a:srgbClr val="0070C0"/>
                </a:solidFill>
                <a:latin typeface="+mn-lt"/>
              </a:rPr>
              <a:t>Decreases </a:t>
            </a:r>
            <a:r>
              <a:rPr lang="en-US" sz="3200" dirty="0">
                <a:solidFill>
                  <a:srgbClr val="0070C0"/>
                </a:solidFill>
                <a:latin typeface="+mn-lt"/>
              </a:rPr>
              <a:t>the GI motility.</a:t>
            </a:r>
          </a:p>
        </p:txBody>
      </p:sp>
      <p:sp>
        <p:nvSpPr>
          <p:cNvPr id="37891" name="TextBox 7"/>
          <p:cNvSpPr txBox="1">
            <a:spLocks noChangeArrowheads="1"/>
          </p:cNvSpPr>
          <p:nvPr/>
        </p:nvSpPr>
        <p:spPr bwMode="auto">
          <a:xfrm>
            <a:off x="304800" y="496888"/>
            <a:ext cx="853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u="sng" dirty="0">
                <a:solidFill>
                  <a:srgbClr val="FF0000"/>
                </a:solidFill>
                <a:latin typeface="+mj-lt"/>
              </a:rPr>
              <a:t>ACTIONS.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 indent="-457200">
              <a:defRPr/>
            </a:pP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ENTEROGLUCAGON AND GLUCAGON-LIKE PEPTIDES. </a:t>
            </a:r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Incretins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None/>
              <a:defRPr/>
            </a:pPr>
            <a:r>
              <a:rPr lang="en-US" sz="2800" b="1" u="sng" dirty="0" smtClean="0">
                <a:solidFill>
                  <a:srgbClr val="0070C0"/>
                </a:solidFill>
              </a:rPr>
              <a:t>Source</a:t>
            </a:r>
            <a:r>
              <a:rPr lang="en-US" sz="2800" b="1" i="1" u="sng" dirty="0" smtClean="0">
                <a:solidFill>
                  <a:srgbClr val="0070C0"/>
                </a:solidFill>
              </a:rPr>
              <a:t>  </a:t>
            </a:r>
            <a:r>
              <a:rPr lang="en-US" sz="2800" b="1" dirty="0" smtClean="0">
                <a:solidFill>
                  <a:srgbClr val="0070C0"/>
                </a:solidFill>
              </a:rPr>
              <a:t>: Terminal SI and LI - </a:t>
            </a:r>
            <a:r>
              <a:rPr lang="en-US" sz="2800" b="1" u="sng" dirty="0" smtClean="0">
                <a:solidFill>
                  <a:srgbClr val="0070C0"/>
                </a:solidFill>
              </a:rPr>
              <a:t>L cells</a:t>
            </a:r>
            <a:r>
              <a:rPr lang="en-US" sz="2800" b="1" dirty="0" smtClean="0">
                <a:solidFill>
                  <a:srgbClr val="0070C0"/>
                </a:solidFill>
              </a:rPr>
              <a:t>.</a:t>
            </a:r>
          </a:p>
          <a:p>
            <a:pPr marL="457200" indent="-457200">
              <a:lnSpc>
                <a:spcPct val="150000"/>
              </a:lnSpc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 Given the name "</a:t>
            </a:r>
            <a:r>
              <a:rPr lang="en-US" sz="2800" b="1" dirty="0" err="1" smtClean="0">
                <a:solidFill>
                  <a:srgbClr val="0070C0"/>
                </a:solidFill>
              </a:rPr>
              <a:t>Enteroglucagon</a:t>
            </a:r>
            <a:r>
              <a:rPr lang="en-US" sz="2800" b="1" dirty="0" smtClean="0">
                <a:solidFill>
                  <a:srgbClr val="0070C0"/>
                </a:solidFill>
              </a:rPr>
              <a:t>", 				"</a:t>
            </a:r>
            <a:r>
              <a:rPr lang="en-US" sz="2800" b="1" dirty="0" err="1" smtClean="0">
                <a:solidFill>
                  <a:srgbClr val="0070C0"/>
                </a:solidFill>
              </a:rPr>
              <a:t>Proglucagon</a:t>
            </a:r>
            <a:r>
              <a:rPr lang="en-US" sz="2800" b="1" dirty="0" smtClean="0">
                <a:solidFill>
                  <a:srgbClr val="0070C0"/>
                </a:solidFill>
              </a:rPr>
              <a:t>-derived Peptides". </a:t>
            </a:r>
          </a:p>
          <a:p>
            <a:pPr marL="457200" indent="-457200"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In both pancreas and gut, 3 types of products are generated: </a:t>
            </a:r>
          </a:p>
          <a:p>
            <a:pPr marL="914400" lvl="1" indent="-457200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 Glucagon-like Peptide-1 (GLP-1) major type </a:t>
            </a:r>
          </a:p>
          <a:p>
            <a:pPr marL="914400" lvl="1" indent="-457200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 Glucagon-like Peptide-2 (GLP-2)</a:t>
            </a:r>
          </a:p>
          <a:p>
            <a:pPr marL="914400" lvl="1" indent="-457200"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 Glucagon-like Peptide-3 (GLP-3)</a:t>
            </a:r>
            <a:br>
              <a:rPr lang="en-US" b="1" dirty="0" smtClean="0">
                <a:solidFill>
                  <a:srgbClr val="0070C0"/>
                </a:solidFill>
              </a:rPr>
            </a:br>
            <a:endParaRPr lang="en-US" b="1" dirty="0" smtClean="0">
              <a:solidFill>
                <a:srgbClr val="0070C0"/>
              </a:solidFill>
            </a:endParaRPr>
          </a:p>
          <a:p>
            <a:pPr>
              <a:defRPr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6868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E632502-73AF-4055-B0B5-002ED718CB80}" type="datetime2">
              <a:rPr lang="en-US" smtClean="0"/>
              <a:pPr/>
              <a:t>Sunday, March 26, 2017</a:t>
            </a:fld>
            <a:endParaRPr lang="en-US" smtClean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259377"/>
            <a:ext cx="87630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40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Action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Increases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 tooltip="Insulin"/>
              </a:rPr>
              <a:t>insulin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secretion from the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 tooltip="Pancreas"/>
              </a:rPr>
              <a:t>pancreas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in 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4" tooltip="Glucose"/>
              </a:rPr>
              <a:t>glucose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-dependent manner.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increases insulin-sensitivity in both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5" tooltip="Alpha cell"/>
              </a:rPr>
              <a:t>alpha cells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and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6" tooltip="Beta cell"/>
              </a:rPr>
              <a:t>beta cells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increases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7" tooltip="Beta cells"/>
              </a:rPr>
              <a:t>beta cells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mass and insulin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8" tooltip="Gene expression"/>
              </a:rPr>
              <a:t>expression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•stimulating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the ability of the tissues (e.g., liver and muscle) to take up glucose from the blood;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slowing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the emptying of the stomach;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•suppressing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appetite thus reducing food intake.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All the actions prevent a sharp rise in blood glucose when consuming a sugar-rich meal</a:t>
            </a:r>
            <a:endParaRPr lang="en-US" sz="28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نتيجة بحث الصور عن ‪enteroendocrine cells‬‏"/>
          <p:cNvSpPr>
            <a:spLocks noChangeAspect="1" noChangeArrowheads="1"/>
          </p:cNvSpPr>
          <p:nvPr/>
        </p:nvSpPr>
        <p:spPr bwMode="auto">
          <a:xfrm>
            <a:off x="155575" y="-1385888"/>
            <a:ext cx="4533900" cy="2895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2" name="AutoShape 4" descr="نتيجة بحث الصور عن ‪enteroendocrine cells‬‏"/>
          <p:cNvSpPr>
            <a:spLocks noChangeAspect="1" noChangeArrowheads="1"/>
          </p:cNvSpPr>
          <p:nvPr/>
        </p:nvSpPr>
        <p:spPr bwMode="auto">
          <a:xfrm>
            <a:off x="155575" y="-1385888"/>
            <a:ext cx="4533900" cy="2895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digl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200400"/>
            <a:ext cx="8305800" cy="3038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"/>
            <a:ext cx="8305800" cy="2892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b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838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 smtClean="0">
                <a:solidFill>
                  <a:srgbClr val="FF0000"/>
                </a:solidFill>
              </a:rPr>
              <a:t>SOMATOSTATIN (GHIH).</a:t>
            </a:r>
            <a:endParaRPr 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Source --  </a:t>
            </a:r>
            <a:r>
              <a:rPr lang="en-US" sz="2800" dirty="0" smtClean="0">
                <a:solidFill>
                  <a:srgbClr val="0070C0"/>
                </a:solidFill>
                <a:hlinkClick r:id="rId2" tooltip="Delta cells"/>
              </a:rPr>
              <a:t>Delta cells</a:t>
            </a:r>
            <a:r>
              <a:rPr lang="en-US" sz="2800" dirty="0" smtClean="0">
                <a:solidFill>
                  <a:srgbClr val="0070C0"/>
                </a:solidFill>
              </a:rPr>
              <a:t> in the </a:t>
            </a:r>
            <a:r>
              <a:rPr lang="en-US" sz="2800" dirty="0" smtClean="0">
                <a:solidFill>
                  <a:srgbClr val="0070C0"/>
                </a:solidFill>
                <a:hlinkClick r:id="rId3" tooltip="Pyloric antrum"/>
              </a:rPr>
              <a:t>pyloric </a:t>
            </a:r>
            <a:r>
              <a:rPr lang="en-US" sz="2800" dirty="0" err="1" smtClean="0">
                <a:solidFill>
                  <a:srgbClr val="0070C0"/>
                </a:solidFill>
                <a:hlinkClick r:id="rId3" tooltip="Pyloric antrum"/>
              </a:rPr>
              <a:t>antrum</a:t>
            </a:r>
            <a:r>
              <a:rPr lang="en-US" sz="2800" dirty="0" smtClean="0">
                <a:solidFill>
                  <a:srgbClr val="0070C0"/>
                </a:solidFill>
              </a:rPr>
              <a:t>, the </a:t>
            </a:r>
            <a:r>
              <a:rPr lang="en-US" sz="2800" dirty="0" smtClean="0">
                <a:solidFill>
                  <a:srgbClr val="0070C0"/>
                </a:solidFill>
                <a:hlinkClick r:id="rId4" tooltip="Duodenum"/>
              </a:rPr>
              <a:t>duodenum</a:t>
            </a:r>
            <a:r>
              <a:rPr lang="en-US" sz="2800" dirty="0" smtClean="0">
                <a:solidFill>
                  <a:srgbClr val="0070C0"/>
                </a:solidFill>
              </a:rPr>
              <a:t> and the </a:t>
            </a:r>
            <a:r>
              <a:rPr lang="en-US" sz="2800" dirty="0" smtClean="0">
                <a:solidFill>
                  <a:srgbClr val="0070C0"/>
                </a:solidFill>
                <a:hlinkClick r:id="rId5" tooltip="Pancreatic islets"/>
              </a:rPr>
              <a:t>pancreatic islets</a:t>
            </a:r>
            <a:r>
              <a:rPr lang="en-US" sz="2800" baseline="30000" dirty="0">
                <a:solidFill>
                  <a:srgbClr val="0070C0"/>
                </a:solidFill>
              </a:rPr>
              <a:t>.</a:t>
            </a:r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Structure– </a:t>
            </a:r>
            <a:r>
              <a:rPr lang="en-US" sz="2800" dirty="0" smtClean="0">
                <a:solidFill>
                  <a:srgbClr val="0070C0"/>
                </a:solidFill>
              </a:rPr>
              <a:t>This mixture of peptides is secreted by cells in the gastric glands of the stomach.</a:t>
            </a:r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Somatostatin is also secreted by the Hypothalamus &amp; pancreas. 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 Stimuli – </a:t>
            </a:r>
          </a:p>
          <a:p>
            <a:pPr lvl="2"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Acid in stomach</a:t>
            </a:r>
          </a:p>
          <a:p>
            <a:pPr lvl="2"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 stimuli which increases insulin secretion </a:t>
            </a:r>
            <a:endParaRPr lang="en-US" sz="3600" b="1" dirty="0" smtClean="0">
              <a:solidFill>
                <a:srgbClr val="0070C0"/>
              </a:solidFill>
            </a:endParaRPr>
          </a:p>
          <a:p>
            <a:pPr>
              <a:defRPr/>
            </a:pPr>
            <a:endParaRPr lang="en-US" sz="36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3891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1A2C209-B4D8-492F-8B50-E84527CA56D1}" type="datetime2">
              <a:rPr lang="en-US" smtClean="0"/>
              <a:pPr/>
              <a:t>Sunday, March 26, 2017</a:t>
            </a:fld>
            <a:endParaRPr lang="en-US" smtClean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5"/>
          <p:cNvSpPr>
            <a:spLocks noChangeArrowheads="1"/>
          </p:cNvSpPr>
          <p:nvPr/>
        </p:nvSpPr>
        <p:spPr bwMode="auto">
          <a:xfrm>
            <a:off x="152400" y="0"/>
            <a:ext cx="8991600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srgbClr val="7D1301"/>
              </a:solidFill>
              <a:latin typeface="Comic Sans MS" pitchFamily="66" charset="0"/>
            </a:endParaRPr>
          </a:p>
          <a:p>
            <a:endParaRPr lang="en-US" sz="4000" b="1" u="sng">
              <a:latin typeface="Segoe Script" pitchFamily="34" charset="0"/>
            </a:endParaRPr>
          </a:p>
          <a:p>
            <a:endParaRPr lang="en-US" sz="2800" b="1">
              <a:latin typeface="Segoe Script" pitchFamily="34" charset="0"/>
            </a:endParaRPr>
          </a:p>
          <a:p>
            <a:r>
              <a:rPr lang="en-US" sz="2800">
                <a:latin typeface="Comic Sans MS" pitchFamily="66" charset="0"/>
              </a:rPr>
              <a:t>	</a:t>
            </a:r>
          </a:p>
          <a:p>
            <a:r>
              <a:rPr lang="en-US" sz="2800">
                <a:latin typeface="Comic Sans MS" pitchFamily="66" charset="0"/>
              </a:rPr>
              <a:t>				</a:t>
            </a:r>
            <a:endParaRPr lang="en-US">
              <a:solidFill>
                <a:srgbClr val="7D1301"/>
              </a:solidFill>
              <a:latin typeface="Comic Sans MS" pitchFamily="66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0" y="1143000"/>
            <a:ext cx="1219200" cy="510540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9940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ACTIONS</a:t>
            </a:r>
            <a:endParaRPr lang="en-US" sz="5400" dirty="0" smtClean="0">
              <a:solidFill>
                <a:srgbClr val="FF0000"/>
              </a:solidFill>
            </a:endParaRPr>
          </a:p>
        </p:txBody>
      </p:sp>
      <p:sp>
        <p:nvSpPr>
          <p:cNvPr id="39941" name="Content Placeholder 4"/>
          <p:cNvSpPr>
            <a:spLocks noGrp="1"/>
          </p:cNvSpPr>
          <p:nvPr>
            <p:ph idx="1"/>
          </p:nvPr>
        </p:nvSpPr>
        <p:spPr>
          <a:xfrm>
            <a:off x="990600" y="1143000"/>
            <a:ext cx="8153400" cy="57150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Secretions of </a:t>
            </a:r>
            <a:r>
              <a:rPr lang="en-US" sz="2800" b="1" dirty="0" err="1" smtClean="0">
                <a:solidFill>
                  <a:srgbClr val="0070C0"/>
                </a:solidFill>
              </a:rPr>
              <a:t>Gastrin</a:t>
            </a:r>
            <a:r>
              <a:rPr lang="en-US" sz="2800" b="1" dirty="0" smtClean="0">
                <a:solidFill>
                  <a:srgbClr val="0070C0"/>
                </a:solidFill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</a:rPr>
              <a:t>secretin</a:t>
            </a:r>
            <a:r>
              <a:rPr lang="en-US" sz="2800" b="1" dirty="0" smtClean="0">
                <a:solidFill>
                  <a:srgbClr val="0070C0"/>
                </a:solidFill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</a:rPr>
              <a:t>Motilin</a:t>
            </a:r>
            <a:r>
              <a:rPr lang="en-US" sz="2800" b="1" dirty="0" smtClean="0">
                <a:solidFill>
                  <a:srgbClr val="0070C0"/>
                </a:solidFill>
              </a:rPr>
              <a:t>,</a:t>
            </a:r>
            <a:endParaRPr lang="en-US" sz="2800" dirty="0" smtClean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  </a:t>
            </a:r>
            <a:r>
              <a:rPr lang="en-US" sz="2800" b="1" dirty="0" smtClean="0">
                <a:solidFill>
                  <a:srgbClr val="0070C0"/>
                </a:solidFill>
              </a:rPr>
              <a:t>Pancreatic</a:t>
            </a:r>
            <a:r>
              <a:rPr lang="en-US" sz="2800" dirty="0" smtClean="0">
                <a:solidFill>
                  <a:srgbClr val="0070C0"/>
                </a:solidFill>
              </a:rPr>
              <a:t> – Exocrine &amp; Endocrine secretions</a:t>
            </a:r>
          </a:p>
          <a:p>
            <a:r>
              <a:rPr lang="en-US" sz="2800" b="1" dirty="0" smtClean="0">
                <a:solidFill>
                  <a:srgbClr val="0070C0"/>
                </a:solidFill>
              </a:rPr>
              <a:t>Gastric acid secretions &amp; motility </a:t>
            </a:r>
          </a:p>
          <a:p>
            <a:pPr>
              <a:buFont typeface="Wingdings" pitchFamily="2" charset="2"/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	( Dyspepsia &amp; slow gastric emptying)</a:t>
            </a:r>
          </a:p>
          <a:p>
            <a:pPr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.Gall bladder contractions ( </a:t>
            </a:r>
            <a:r>
              <a:rPr lang="en-US" sz="2800" b="1" dirty="0" smtClean="0">
                <a:solidFill>
                  <a:srgbClr val="0070C0"/>
                </a:solidFill>
              </a:rPr>
              <a:t>Precipitate gall stone</a:t>
            </a:r>
            <a:r>
              <a:rPr lang="en-US" sz="2800" dirty="0" smtClean="0">
                <a:solidFill>
                  <a:srgbClr val="0070C0"/>
                </a:solidFill>
              </a:rPr>
              <a:t>)</a:t>
            </a:r>
          </a:p>
          <a:p>
            <a:pPr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. </a:t>
            </a:r>
            <a:r>
              <a:rPr lang="en-US" sz="2800" b="1" dirty="0" smtClean="0">
                <a:solidFill>
                  <a:srgbClr val="0070C0"/>
                </a:solidFill>
              </a:rPr>
              <a:t>Absorption</a:t>
            </a:r>
            <a:r>
              <a:rPr lang="en-US" sz="2800" dirty="0" smtClean="0">
                <a:solidFill>
                  <a:srgbClr val="0070C0"/>
                </a:solidFill>
              </a:rPr>
              <a:t> of glucose amino acid, &amp; triglyceride.</a:t>
            </a:r>
          </a:p>
          <a:p>
            <a:endParaRPr lang="en-US" sz="2800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Taken together, all of these actions lead to a reduction in the rate at which nutrients are absorbed from the contents of the intestine. </a:t>
            </a:r>
          </a:p>
          <a:p>
            <a:endParaRPr lang="en-US" sz="20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 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304800"/>
            <a:ext cx="8991600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endParaRPr lang="en-US" sz="4000" b="1" u="sng">
              <a:latin typeface="Segoe Script" pitchFamily="34" charset="0"/>
            </a:endParaRPr>
          </a:p>
          <a:p>
            <a:pPr marL="457200" indent="-457200"/>
            <a:endParaRPr lang="en-US" sz="4000" b="1" u="sng">
              <a:latin typeface="Segoe Script" pitchFamily="34" charset="0"/>
            </a:endParaRPr>
          </a:p>
        </p:txBody>
      </p:sp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3581400"/>
            <a:ext cx="4953000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en-US" sz="6000" b="1" u="sng" dirty="0" smtClean="0">
                <a:solidFill>
                  <a:srgbClr val="FF0000"/>
                </a:solidFill>
              </a:rPr>
              <a:t>MOTILIN</a:t>
            </a:r>
            <a:endParaRPr lang="en-US" sz="6000" dirty="0" smtClean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/>
          </a:bodyPr>
          <a:lstStyle/>
          <a:p>
            <a:pPr marL="457200" indent="-457200">
              <a:buFont typeface="Arial" charset="0"/>
              <a:buChar char="•"/>
              <a:defRPr/>
            </a:pPr>
            <a:r>
              <a:rPr lang="en-US" sz="4800" b="1" dirty="0" smtClean="0">
                <a:solidFill>
                  <a:srgbClr val="92D050"/>
                </a:solidFill>
              </a:rPr>
              <a:t>Source</a:t>
            </a:r>
            <a:r>
              <a:rPr lang="en-US" sz="4800" b="1" dirty="0" smtClean="0"/>
              <a:t> :</a:t>
            </a:r>
            <a:r>
              <a:rPr lang="en-US" dirty="0" smtClean="0">
                <a:hlinkClick r:id="rId3" tooltip="Endocrine system"/>
              </a:rPr>
              <a:t>endocrine</a:t>
            </a:r>
            <a:r>
              <a:rPr lang="en-US" dirty="0" smtClean="0"/>
              <a:t> M cells ,that are numerous in crypts of the </a:t>
            </a:r>
            <a:r>
              <a:rPr lang="en-US" dirty="0" smtClean="0">
                <a:hlinkClick r:id="rId4" tooltip="Small intestine"/>
              </a:rPr>
              <a:t>small intestine</a:t>
            </a:r>
            <a:r>
              <a:rPr lang="en-US" dirty="0" smtClean="0"/>
              <a:t>, especially in the </a:t>
            </a:r>
            <a:r>
              <a:rPr lang="en-US" dirty="0" smtClean="0">
                <a:hlinkClick r:id="rId5" tooltip="Duodenum"/>
              </a:rPr>
              <a:t>duodenum</a:t>
            </a:r>
            <a:r>
              <a:rPr lang="en-US" dirty="0" smtClean="0"/>
              <a:t> and </a:t>
            </a:r>
            <a:r>
              <a:rPr lang="en-US" dirty="0" smtClean="0">
                <a:hlinkClick r:id="rId6" tooltip="Jejunum"/>
              </a:rPr>
              <a:t>jejunum</a:t>
            </a:r>
            <a:r>
              <a:rPr lang="en-US" dirty="0" smtClean="0"/>
              <a:t>.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baseline="30000" dirty="0" smtClean="0"/>
              <a:t> </a:t>
            </a:r>
            <a:r>
              <a:rPr lang="en-US" dirty="0" smtClean="0"/>
              <a:t>It is released into the general circulation in humans.</a:t>
            </a:r>
          </a:p>
          <a:p>
            <a:pPr marL="457200" indent="-457200">
              <a:buFont typeface="Arial" charset="0"/>
              <a:buChar char="•"/>
              <a:defRPr/>
            </a:pPr>
            <a:endParaRPr lang="en-US" b="1" dirty="0" smtClean="0">
              <a:solidFill>
                <a:srgbClr val="7D1301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1000"/>
            <a:ext cx="91440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FF0000"/>
                </a:solidFill>
              </a:rPr>
              <a:t>Control</a:t>
            </a:r>
          </a:p>
          <a:p>
            <a:r>
              <a:rPr lang="en-US" sz="2800" b="1" dirty="0" smtClean="0">
                <a:solidFill>
                  <a:srgbClr val="0070C0"/>
                </a:solidFill>
              </a:rPr>
              <a:t>Control of </a:t>
            </a:r>
            <a:r>
              <a:rPr lang="en-US" sz="2800" b="1" dirty="0" err="1" smtClean="0">
                <a:solidFill>
                  <a:srgbClr val="0070C0"/>
                </a:solidFill>
              </a:rPr>
              <a:t>motilin</a:t>
            </a:r>
            <a:r>
              <a:rPr lang="en-US" sz="2800" b="1" dirty="0" smtClean="0">
                <a:solidFill>
                  <a:srgbClr val="0070C0"/>
                </a:solidFill>
              </a:rPr>
              <a:t> secretion is largely unknown, although some studies suggest that an </a:t>
            </a:r>
            <a:r>
              <a:rPr lang="en-US" sz="2800" b="1" dirty="0" smtClean="0">
                <a:solidFill>
                  <a:srgbClr val="0070C0"/>
                </a:solidFill>
                <a:hlinkClick r:id="rId2" tooltip="Alkaline"/>
              </a:rPr>
              <a:t>alkaline</a:t>
            </a:r>
            <a:r>
              <a:rPr lang="en-US" sz="2800" b="1" dirty="0" smtClean="0">
                <a:solidFill>
                  <a:srgbClr val="0070C0"/>
                </a:solidFill>
              </a:rPr>
              <a:t> pH in the </a:t>
            </a:r>
            <a:r>
              <a:rPr lang="en-US" sz="2800" b="1" dirty="0" smtClean="0">
                <a:solidFill>
                  <a:srgbClr val="0070C0"/>
                </a:solidFill>
                <a:hlinkClick r:id="rId3" tooltip="Duodenum"/>
              </a:rPr>
              <a:t>duodenum</a:t>
            </a:r>
            <a:r>
              <a:rPr lang="en-US" sz="2800" b="1" dirty="0" smtClean="0">
                <a:solidFill>
                  <a:srgbClr val="0070C0"/>
                </a:solidFill>
              </a:rPr>
              <a:t> stimulates its release, inhibited by </a:t>
            </a:r>
            <a:r>
              <a:rPr lang="en-US" sz="2800" b="1" dirty="0" err="1" smtClean="0">
                <a:solidFill>
                  <a:srgbClr val="0070C0"/>
                </a:solidFill>
              </a:rPr>
              <a:t>ingesion</a:t>
            </a:r>
            <a:r>
              <a:rPr lang="en-US" sz="2800" b="1" dirty="0" smtClean="0">
                <a:solidFill>
                  <a:srgbClr val="0070C0"/>
                </a:solidFill>
              </a:rPr>
              <a:t> of food</a:t>
            </a:r>
          </a:p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Action</a:t>
            </a:r>
            <a:endParaRPr lang="en-US" sz="2800" b="1" dirty="0">
              <a:solidFill>
                <a:srgbClr val="0070C0"/>
              </a:solidFill>
            </a:endParaRPr>
          </a:p>
          <a:p>
            <a:r>
              <a:rPr lang="en-US" sz="2800" b="1" dirty="0">
                <a:solidFill>
                  <a:srgbClr val="0070C0"/>
                </a:solidFill>
              </a:rPr>
              <a:t>MOTILIN participates in controlling the pattern of smooth muscle contractions in the upper GI tract that increases the </a:t>
            </a:r>
            <a:r>
              <a:rPr lang="en-US" sz="2800" b="1" dirty="0">
                <a:solidFill>
                  <a:srgbClr val="FF0000"/>
                </a:solidFill>
              </a:rPr>
              <a:t>MIGRATING MYOELECTRIC COMPLEX ("Housekeeping contractions</a:t>
            </a:r>
            <a:r>
              <a:rPr lang="en-US" sz="2800" b="1" dirty="0">
                <a:solidFill>
                  <a:srgbClr val="0070C0"/>
                </a:solidFill>
              </a:rPr>
              <a:t>“).</a:t>
            </a:r>
          </a:p>
          <a:p>
            <a:endParaRPr lang="en-US" sz="2800" b="1" dirty="0">
              <a:solidFill>
                <a:srgbClr val="0070C0"/>
              </a:solidFill>
            </a:endParaRPr>
          </a:p>
          <a:p>
            <a:r>
              <a:rPr lang="en-US" sz="2800" b="1" dirty="0">
                <a:solidFill>
                  <a:srgbClr val="0070C0"/>
                </a:solidFill>
              </a:rPr>
              <a:t>It sweep the stomach and SI clear of undigested material  and stimulates the production of PEPSIN. </a:t>
            </a:r>
          </a:p>
          <a:p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82296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</a:rPr>
              <a:t>Motilin</a:t>
            </a:r>
            <a:r>
              <a:rPr lang="en-US" sz="3200" b="1" dirty="0" smtClean="0">
                <a:solidFill>
                  <a:srgbClr val="0070C0"/>
                </a:solidFill>
              </a:rPr>
              <a:t> is also called "</a:t>
            </a:r>
            <a:r>
              <a:rPr lang="en-US" sz="3200" b="1" dirty="0" smtClean="0">
                <a:solidFill>
                  <a:srgbClr val="FF0000"/>
                </a:solidFill>
              </a:rPr>
              <a:t>housekeeper of the gut</a:t>
            </a:r>
            <a:r>
              <a:rPr lang="en-US" sz="3200" b="1" dirty="0" smtClean="0">
                <a:solidFill>
                  <a:srgbClr val="0070C0"/>
                </a:solidFill>
              </a:rPr>
              <a:t>" because it improves </a:t>
            </a:r>
            <a:r>
              <a:rPr lang="en-US" sz="3200" b="1" dirty="0" smtClean="0">
                <a:solidFill>
                  <a:srgbClr val="0070C0"/>
                </a:solidFill>
                <a:hlinkClick r:id="rId2" tooltip="Peristalsis"/>
              </a:rPr>
              <a:t>peristalsis</a:t>
            </a:r>
            <a:r>
              <a:rPr lang="en-US" sz="3200" b="1" dirty="0" smtClean="0">
                <a:solidFill>
                  <a:srgbClr val="0070C0"/>
                </a:solidFill>
              </a:rPr>
              <a:t> in the small intestine and clears out the gut to prepare for the next meal.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 A high level of </a:t>
            </a:r>
            <a:r>
              <a:rPr lang="en-US" sz="3200" b="1" dirty="0" err="1" smtClean="0">
                <a:solidFill>
                  <a:srgbClr val="0070C0"/>
                </a:solidFill>
              </a:rPr>
              <a:t>motilin</a:t>
            </a:r>
            <a:r>
              <a:rPr lang="en-US" sz="3200" b="1" dirty="0" smtClean="0">
                <a:solidFill>
                  <a:srgbClr val="0070C0"/>
                </a:solidFill>
              </a:rPr>
              <a:t> secreted between meals into the blood stimulates the contraction of the </a:t>
            </a:r>
            <a:r>
              <a:rPr lang="en-US" sz="3200" b="1" dirty="0" err="1" smtClean="0">
                <a:solidFill>
                  <a:srgbClr val="0070C0"/>
                </a:solidFill>
              </a:rPr>
              <a:t>fundus</a:t>
            </a:r>
            <a:r>
              <a:rPr lang="en-US" sz="3200" b="1" dirty="0" smtClean="0">
                <a:solidFill>
                  <a:srgbClr val="0070C0"/>
                </a:solidFill>
              </a:rPr>
              <a:t> and </a:t>
            </a:r>
            <a:r>
              <a:rPr lang="en-US" sz="3200" b="1" dirty="0" err="1" smtClean="0">
                <a:solidFill>
                  <a:srgbClr val="0070C0"/>
                </a:solidFill>
              </a:rPr>
              <a:t>antrum</a:t>
            </a:r>
            <a:r>
              <a:rPr lang="en-US" sz="3200" b="1" dirty="0" smtClean="0">
                <a:solidFill>
                  <a:srgbClr val="0070C0"/>
                </a:solidFill>
              </a:rPr>
              <a:t> and accelerates gastric emptying. 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It then contracts the gallbladder and increases the squeeze pressure of the lower esophageal sphincter. Other functions of </a:t>
            </a:r>
            <a:r>
              <a:rPr lang="en-US" sz="3200" b="1" dirty="0" err="1" smtClean="0">
                <a:solidFill>
                  <a:srgbClr val="0070C0"/>
                </a:solidFill>
              </a:rPr>
              <a:t>motilin</a:t>
            </a:r>
            <a:r>
              <a:rPr lang="en-US" sz="3200" b="1" dirty="0" smtClean="0">
                <a:solidFill>
                  <a:srgbClr val="0070C0"/>
                </a:solidFill>
              </a:rPr>
              <a:t> include increasing the release of </a:t>
            </a:r>
            <a:r>
              <a:rPr lang="en-US" sz="3200" b="1" dirty="0" smtClean="0">
                <a:solidFill>
                  <a:srgbClr val="0070C0"/>
                </a:solidFill>
                <a:hlinkClick r:id="rId3" tooltip="Pancreatic polypeptide"/>
              </a:rPr>
              <a:t>pancreatic polypeptide</a:t>
            </a:r>
            <a:r>
              <a:rPr lang="en-US" sz="3200" b="1" dirty="0" smtClean="0">
                <a:solidFill>
                  <a:srgbClr val="0070C0"/>
                </a:solidFill>
              </a:rPr>
              <a:t> and </a:t>
            </a:r>
            <a:r>
              <a:rPr lang="en-US" sz="3200" b="1" dirty="0" err="1" smtClean="0">
                <a:solidFill>
                  <a:srgbClr val="0070C0"/>
                </a:solidFill>
                <a:hlinkClick r:id="rId4" tooltip="Somatostatin"/>
              </a:rPr>
              <a:t>somatostatin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u="sng" dirty="0" smtClean="0">
                <a:solidFill>
                  <a:srgbClr val="FF0000"/>
                </a:solidFill>
              </a:rPr>
              <a:t>GHRELIN</a:t>
            </a:r>
            <a:endParaRPr lang="en-US" sz="5400" dirty="0" smtClean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9530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+mj-lt"/>
              </a:rPr>
              <a:t>the "hunger hormone", also known as </a:t>
            </a:r>
            <a:r>
              <a:rPr lang="en-US" sz="2800" b="1" dirty="0" err="1">
                <a:solidFill>
                  <a:srgbClr val="0070C0"/>
                </a:solidFill>
                <a:latin typeface="+mj-lt"/>
              </a:rPr>
              <a:t>lenomorelin</a:t>
            </a:r>
            <a:r>
              <a:rPr lang="en-US" sz="2800" b="1" dirty="0">
                <a:solidFill>
                  <a:srgbClr val="0070C0"/>
                </a:solidFill>
                <a:latin typeface="+mj-lt"/>
              </a:rPr>
              <a:t> (INN</a:t>
            </a: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)</a:t>
            </a:r>
            <a:endParaRPr lang="en-US" sz="2800" b="1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sz="2800" b="1" dirty="0" smtClean="0">
                <a:solidFill>
                  <a:srgbClr val="0070C0"/>
                </a:solidFill>
                <a:latin typeface="+mj-lt"/>
              </a:rPr>
              <a:t>’</a:t>
            </a:r>
            <a:r>
              <a:rPr lang="en-US" sz="2800" b="1" dirty="0" err="1" smtClean="0">
                <a:solidFill>
                  <a:srgbClr val="0070C0"/>
                </a:solidFill>
                <a:latin typeface="+mj-lt"/>
              </a:rPr>
              <a:t>Ghre</a:t>
            </a:r>
            <a:r>
              <a:rPr lang="en-US" sz="2800" b="1" i="1" dirty="0" smtClean="0">
                <a:solidFill>
                  <a:srgbClr val="0070C0"/>
                </a:solidFill>
              </a:rPr>
              <a:t>’’ – </a:t>
            </a:r>
            <a:r>
              <a:rPr lang="en-US" sz="2800" b="1" dirty="0" smtClean="0">
                <a:solidFill>
                  <a:srgbClr val="0070C0"/>
                </a:solidFill>
              </a:rPr>
              <a:t>Growth ---- </a:t>
            </a:r>
            <a:r>
              <a:rPr lang="en-US" sz="2800" dirty="0" err="1" smtClean="0">
                <a:solidFill>
                  <a:srgbClr val="0070C0"/>
                </a:solidFill>
              </a:rPr>
              <a:t>Europian</a:t>
            </a:r>
            <a:r>
              <a:rPr lang="en-US" sz="2800" dirty="0" smtClean="0">
                <a:solidFill>
                  <a:srgbClr val="0070C0"/>
                </a:solidFill>
              </a:rPr>
              <a:t> name.</a:t>
            </a:r>
          </a:p>
          <a:p>
            <a:pPr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Source</a:t>
            </a:r>
            <a:r>
              <a:rPr lang="en-US" sz="2800" dirty="0" smtClean="0">
                <a:solidFill>
                  <a:srgbClr val="0070C0"/>
                </a:solidFill>
              </a:rPr>
              <a:t> -- </a:t>
            </a:r>
            <a:r>
              <a:rPr lang="en-US" sz="2800" dirty="0" err="1">
                <a:solidFill>
                  <a:srgbClr val="0070C0"/>
                </a:solidFill>
              </a:rPr>
              <a:t>ghrelinergic</a:t>
            </a:r>
            <a:r>
              <a:rPr lang="en-US" sz="2800" dirty="0">
                <a:solidFill>
                  <a:srgbClr val="0070C0"/>
                </a:solidFill>
              </a:rPr>
              <a:t> cells </a:t>
            </a:r>
            <a:r>
              <a:rPr lang="en-US" sz="2800" dirty="0" smtClean="0">
                <a:solidFill>
                  <a:srgbClr val="0070C0"/>
                </a:solidFill>
              </a:rPr>
              <a:t>in the stomach and </a:t>
            </a:r>
            <a:r>
              <a:rPr lang="en-US" sz="2800" dirty="0" err="1" smtClean="0">
                <a:solidFill>
                  <a:srgbClr val="0070C0"/>
                </a:solidFill>
              </a:rPr>
              <a:t>deudenum</a:t>
            </a:r>
            <a:r>
              <a:rPr lang="en-US" sz="2800" dirty="0" smtClean="0">
                <a:solidFill>
                  <a:srgbClr val="0070C0"/>
                </a:solidFill>
              </a:rPr>
              <a:t>, especially when one is hungry;</a:t>
            </a:r>
          </a:p>
          <a:p>
            <a:pPr marL="0" indent="0">
              <a:buNone/>
              <a:defRPr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4301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51EE908-49FF-4955-A6F6-42C62121EB84}" type="datetime2">
              <a:rPr lang="en-US" smtClean="0"/>
              <a:pPr/>
              <a:t>Sunday, March 26, 2017</a:t>
            </a:fld>
            <a:endParaRPr lang="en-US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57600"/>
            <a:ext cx="7197772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62803" y="374302"/>
            <a:ext cx="83058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u="sng" dirty="0" smtClean="0">
                <a:solidFill>
                  <a:srgbClr val="C00000"/>
                </a:solidFill>
              </a:rPr>
              <a:t>Action</a:t>
            </a:r>
          </a:p>
          <a:p>
            <a:r>
              <a:rPr lang="en-US" sz="1600" dirty="0" smtClean="0"/>
              <a:t>&gt;&gt; </a:t>
            </a:r>
            <a:r>
              <a:rPr lang="en-US" sz="2800" dirty="0">
                <a:solidFill>
                  <a:srgbClr val="0070C0"/>
                </a:solidFill>
              </a:rPr>
              <a:t>acts on the hypothalamus to stimulate </a:t>
            </a:r>
            <a:r>
              <a:rPr lang="en-US" sz="2800" dirty="0" smtClean="0">
                <a:solidFill>
                  <a:srgbClr val="0070C0"/>
                </a:solidFill>
              </a:rPr>
              <a:t>feeding., This </a:t>
            </a:r>
            <a:r>
              <a:rPr lang="en-US" sz="2800" dirty="0">
                <a:solidFill>
                  <a:srgbClr val="0070C0"/>
                </a:solidFill>
              </a:rPr>
              <a:t>action counteracts the inhibition of feeding by </a:t>
            </a:r>
            <a:r>
              <a:rPr lang="en-US" sz="2800" dirty="0" err="1">
                <a:solidFill>
                  <a:srgbClr val="0070C0"/>
                </a:solidFill>
              </a:rPr>
              <a:t>leptin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49" y="2161753"/>
            <a:ext cx="8382000" cy="4681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54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1000"/>
            <a:ext cx="8839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They are also called </a:t>
            </a:r>
            <a:r>
              <a:rPr lang="en-US" sz="3600" b="1" dirty="0" err="1" smtClean="0">
                <a:solidFill>
                  <a:srgbClr val="00B050"/>
                </a:solidFill>
              </a:rPr>
              <a:t>neuroendocrine</a:t>
            </a:r>
            <a:r>
              <a:rPr lang="en-US" sz="3600" b="1" dirty="0" smtClean="0">
                <a:solidFill>
                  <a:srgbClr val="0070C0"/>
                </a:solidFill>
              </a:rPr>
              <a:t> cells, that  reflect how these cells were once thought to </a:t>
            </a:r>
            <a:r>
              <a:rPr lang="en-US" sz="3600" b="1" u="sng" dirty="0" smtClean="0">
                <a:solidFill>
                  <a:srgbClr val="0070C0"/>
                </a:solidFill>
              </a:rPr>
              <a:t>originate from the neural crest</a:t>
            </a:r>
            <a:r>
              <a:rPr lang="en-US" sz="3600" b="1" dirty="0" smtClean="0">
                <a:solidFill>
                  <a:srgbClr val="0070C0"/>
                </a:solidFill>
              </a:rPr>
              <a:t>. 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Intestinal EECs are restricted to the mucosa, predominately located within </a:t>
            </a:r>
            <a:r>
              <a:rPr lang="en-US" sz="3600" b="1" u="sng" dirty="0" smtClean="0">
                <a:solidFill>
                  <a:srgbClr val="0070C0"/>
                </a:solidFill>
              </a:rPr>
              <a:t>its deeper half, </a:t>
            </a:r>
            <a:r>
              <a:rPr lang="en-US" sz="3600" b="1" dirty="0" smtClean="0">
                <a:solidFill>
                  <a:srgbClr val="0070C0"/>
                </a:solidFill>
              </a:rPr>
              <a:t>and comprise only a </a:t>
            </a:r>
            <a:r>
              <a:rPr lang="en-US" sz="3600" b="1" u="sng" dirty="0" smtClean="0">
                <a:solidFill>
                  <a:srgbClr val="0070C0"/>
                </a:solidFill>
              </a:rPr>
              <a:t>small minority (&lt;1%)</a:t>
            </a:r>
            <a:r>
              <a:rPr lang="en-US" sz="3600" b="1" dirty="0" smtClean="0">
                <a:solidFill>
                  <a:srgbClr val="0070C0"/>
                </a:solidFill>
              </a:rPr>
              <a:t> of the overall epithelial cell population, often lying </a:t>
            </a:r>
            <a:r>
              <a:rPr lang="en-US" sz="3600" b="1" u="sng" dirty="0" smtClean="0">
                <a:solidFill>
                  <a:srgbClr val="0070C0"/>
                </a:solidFill>
              </a:rPr>
              <a:t>isolated from one another interspersed by non-endocrine epithelial cells</a:t>
            </a:r>
            <a:endParaRPr lang="en-US" sz="3600" b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7696200" cy="564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4970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u="sng" dirty="0" err="1" smtClean="0">
                <a:solidFill>
                  <a:srgbClr val="FF0000"/>
                </a:solidFill>
              </a:rPr>
              <a:t>obestatin</a:t>
            </a:r>
            <a:r>
              <a:rPr lang="en-US" sz="5400" b="1" u="sng" dirty="0" smtClean="0">
                <a:solidFill>
                  <a:srgbClr val="FF0000"/>
                </a:solidFill>
              </a:rPr>
              <a:t> </a:t>
            </a:r>
            <a:endParaRPr lang="en-US" sz="4800" b="1" u="sng" dirty="0" smtClean="0">
              <a:solidFill>
                <a:srgbClr val="FF0000"/>
              </a:solidFill>
            </a:endParaRPr>
          </a:p>
          <a:p>
            <a:r>
              <a:rPr lang="en-US" sz="4800" b="1" dirty="0" err="1" smtClean="0"/>
              <a:t>obestatin</a:t>
            </a:r>
            <a:r>
              <a:rPr lang="en-US" sz="4800" dirty="0" smtClean="0"/>
              <a:t> </a:t>
            </a:r>
            <a:r>
              <a:rPr lang="en-US" sz="4800" dirty="0" smtClean="0"/>
              <a:t>is a hormone that is produced in specialized epithelial cells of the stomach and small </a:t>
            </a:r>
            <a:r>
              <a:rPr lang="en-US" sz="4800" dirty="0" smtClean="0"/>
              <a:t>intestine</a:t>
            </a:r>
            <a:r>
              <a:rPr lang="en-US" sz="48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sz="4400" dirty="0" smtClean="0"/>
              <a:t> it </a:t>
            </a:r>
            <a:r>
              <a:rPr lang="en-US" sz="4400" dirty="0" smtClean="0">
                <a:solidFill>
                  <a:srgbClr val="00B050"/>
                </a:solidFill>
              </a:rPr>
              <a:t>opposes </a:t>
            </a:r>
            <a:r>
              <a:rPr lang="en-US" sz="4400" dirty="0" smtClean="0">
                <a:solidFill>
                  <a:srgbClr val="00B050"/>
                </a:solidFill>
              </a:rPr>
              <a:t>the actions of </a:t>
            </a:r>
            <a:r>
              <a:rPr lang="en-US" sz="4400" dirty="0" err="1" smtClean="0">
                <a:solidFill>
                  <a:srgbClr val="00B050"/>
                </a:solidFill>
              </a:rPr>
              <a:t>ghrelin</a:t>
            </a:r>
            <a:r>
              <a:rPr lang="en-US" sz="4400" dirty="0" smtClean="0">
                <a:solidFill>
                  <a:srgbClr val="00B050"/>
                </a:solidFill>
              </a:rPr>
              <a:t> </a:t>
            </a:r>
            <a:r>
              <a:rPr lang="en-US" sz="4400" dirty="0" smtClean="0"/>
              <a:t>which </a:t>
            </a:r>
            <a:r>
              <a:rPr lang="en-US" sz="4400" dirty="0" smtClean="0"/>
              <a:t>increase </a:t>
            </a:r>
            <a:r>
              <a:rPr lang="en-US" sz="4400" dirty="0" smtClean="0"/>
              <a:t>appeti</a:t>
            </a:r>
            <a:r>
              <a:rPr lang="en-US" sz="4000" dirty="0" smtClean="0"/>
              <a:t>te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304800"/>
            <a:ext cx="89916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u="sng" dirty="0">
                <a:solidFill>
                  <a:srgbClr val="C00000"/>
                </a:solidFill>
              </a:rPr>
              <a:t>Fibroblast Growth Factor 19 (FGF19</a:t>
            </a:r>
            <a:r>
              <a:rPr lang="en-US" sz="3600" b="1" u="sng" dirty="0" smtClean="0">
                <a:solidFill>
                  <a:srgbClr val="C00000"/>
                </a:solidFill>
              </a:rPr>
              <a:t>)</a:t>
            </a:r>
            <a:endParaRPr lang="en-US" sz="3200" dirty="0">
              <a:solidFill>
                <a:srgbClr val="C00000"/>
              </a:solidFill>
            </a:endParaRPr>
          </a:p>
          <a:p>
            <a:r>
              <a:rPr lang="en-US" sz="3200" b="1" dirty="0" smtClean="0">
                <a:solidFill>
                  <a:srgbClr val="0070C0"/>
                </a:solidFill>
              </a:rPr>
              <a:t>A </a:t>
            </a:r>
            <a:r>
              <a:rPr lang="en-US" sz="3200" b="1" dirty="0">
                <a:solidFill>
                  <a:srgbClr val="0070C0"/>
                </a:solidFill>
              </a:rPr>
              <a:t>protein of 216 amino acids. 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&gt;&gt;Secreted </a:t>
            </a:r>
            <a:r>
              <a:rPr lang="en-US" sz="3200" b="1" dirty="0">
                <a:solidFill>
                  <a:srgbClr val="0070C0"/>
                </a:solidFill>
              </a:rPr>
              <a:t>by cells in the lower portion of the small intestine (the ileum). 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&gt;&gt;Travels </a:t>
            </a:r>
            <a:r>
              <a:rPr lang="en-US" sz="3200" b="1" dirty="0">
                <a:solidFill>
                  <a:srgbClr val="0070C0"/>
                </a:solidFill>
              </a:rPr>
              <a:t>in the hepatic portal system to the </a:t>
            </a:r>
            <a:r>
              <a:rPr lang="en-US" sz="3200" b="1" dirty="0" smtClean="0">
                <a:solidFill>
                  <a:srgbClr val="0070C0"/>
                </a:solidFill>
              </a:rPr>
              <a:t>liver </a:t>
            </a:r>
            <a:r>
              <a:rPr lang="en-US" sz="3200" b="1" dirty="0">
                <a:solidFill>
                  <a:srgbClr val="0070C0"/>
                </a:solidFill>
              </a:rPr>
              <a:t>where is stimulates </a:t>
            </a:r>
            <a:r>
              <a:rPr lang="en-US" sz="3200" b="1" dirty="0">
                <a:solidFill>
                  <a:srgbClr val="00B050"/>
                </a:solidFill>
              </a:rPr>
              <a:t>the </a:t>
            </a:r>
            <a:r>
              <a:rPr lang="en-US" sz="3200" b="1" dirty="0" smtClean="0">
                <a:solidFill>
                  <a:srgbClr val="00B050"/>
                </a:solidFill>
              </a:rPr>
              <a:t>uptake </a:t>
            </a:r>
            <a:r>
              <a:rPr lang="en-US" sz="3200" b="1" dirty="0">
                <a:solidFill>
                  <a:srgbClr val="00B050"/>
                </a:solidFill>
              </a:rPr>
              <a:t>of glucose and its conversion into glycogen, and </a:t>
            </a:r>
            <a:r>
              <a:rPr lang="en-US" sz="3200" b="1" dirty="0" smtClean="0">
                <a:solidFill>
                  <a:srgbClr val="00B050"/>
                </a:solidFill>
              </a:rPr>
              <a:t>the </a:t>
            </a:r>
            <a:r>
              <a:rPr lang="en-US" sz="3200" b="1" dirty="0">
                <a:solidFill>
                  <a:srgbClr val="00B050"/>
                </a:solidFill>
              </a:rPr>
              <a:t>synthesis of bile acids. 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&gt;&gt;the </a:t>
            </a:r>
            <a:r>
              <a:rPr lang="en-US" sz="3200" b="1" dirty="0">
                <a:solidFill>
                  <a:srgbClr val="0070C0"/>
                </a:solidFill>
              </a:rPr>
              <a:t>gall bladder where it relaxes its smooth muscle wall allowing filling (in contrast to CCK which contracts the gall bladder).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" y="457200"/>
            <a:ext cx="85344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u="sng" dirty="0">
                <a:solidFill>
                  <a:srgbClr val="C00000"/>
                </a:solidFill>
              </a:rPr>
              <a:t>Neuropeptide Y (NPY)</a:t>
            </a:r>
          </a:p>
          <a:p>
            <a:r>
              <a:rPr lang="en-US" sz="3600" b="1" dirty="0">
                <a:solidFill>
                  <a:srgbClr val="0070C0"/>
                </a:solidFill>
              </a:rPr>
              <a:t>Neuropeptide Y contains 36 amino acids. It is a </a:t>
            </a:r>
            <a:r>
              <a:rPr lang="en-US" sz="3600" b="1" u="sng" dirty="0">
                <a:solidFill>
                  <a:srgbClr val="0070C0"/>
                </a:solidFill>
              </a:rPr>
              <a:t>potent feeding stimulant and causes increased storage of ingested food as fat. </a:t>
            </a:r>
          </a:p>
          <a:p>
            <a:r>
              <a:rPr lang="en-US" sz="3600" b="1" dirty="0" err="1">
                <a:solidFill>
                  <a:srgbClr val="00B050"/>
                </a:solidFill>
              </a:rPr>
              <a:t>Velneperit</a:t>
            </a:r>
            <a:r>
              <a:rPr lang="en-US" sz="3600" b="1" dirty="0">
                <a:solidFill>
                  <a:srgbClr val="0070C0"/>
                </a:solidFill>
              </a:rPr>
              <a:t> is a drug that blocks the </a:t>
            </a:r>
            <a:r>
              <a:rPr lang="en-US" sz="3600" b="1" dirty="0" smtClean="0">
                <a:solidFill>
                  <a:srgbClr val="0070C0"/>
                </a:solidFill>
              </a:rPr>
              <a:t>action of </a:t>
            </a:r>
            <a:r>
              <a:rPr lang="en-US" sz="3600" b="1" dirty="0">
                <a:solidFill>
                  <a:srgbClr val="0070C0"/>
                </a:solidFill>
              </a:rPr>
              <a:t>neuropeptide Y on its receptors. It is in clinical trials for the treatment of obesity. </a:t>
            </a:r>
          </a:p>
          <a:p>
            <a:r>
              <a:rPr lang="en-US" sz="3600" b="1" dirty="0">
                <a:solidFill>
                  <a:srgbClr val="0070C0"/>
                </a:solidFill>
              </a:rPr>
              <a:t>Neuropeptide Y is also secreted by neurons in the hypothalamus where it </a:t>
            </a:r>
            <a:r>
              <a:rPr lang="en-US" sz="3600" b="1" dirty="0" smtClean="0">
                <a:solidFill>
                  <a:srgbClr val="0070C0"/>
                </a:solidFill>
              </a:rPr>
              <a:t>blocks </a:t>
            </a:r>
            <a:r>
              <a:rPr lang="en-US" sz="3600" b="1" dirty="0">
                <a:solidFill>
                  <a:srgbClr val="0070C0"/>
                </a:solidFill>
              </a:rPr>
              <a:t>the transmission of pain signals to the brain </a:t>
            </a:r>
          </a:p>
          <a:p>
            <a:endParaRPr lang="en-US" sz="2800" dirty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 </a:t>
            </a:r>
            <a:endParaRPr lang="ar-EG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15036" y="10236"/>
            <a:ext cx="838200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C00000"/>
                </a:solidFill>
              </a:rPr>
              <a:t>PYY3-36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Peptide YY (PYY) also known as </a:t>
            </a:r>
            <a:r>
              <a:rPr lang="en-US" sz="2400" b="1" dirty="0" smtClean="0">
                <a:solidFill>
                  <a:srgbClr val="00B050"/>
                </a:solidFill>
              </a:rPr>
              <a:t>peptide tyrosine </a:t>
            </a:r>
            <a:r>
              <a:rPr lang="en-US" sz="2400" b="1" dirty="0" err="1" smtClean="0">
                <a:solidFill>
                  <a:srgbClr val="00B050"/>
                </a:solidFill>
              </a:rPr>
              <a:t>tyrosine</a:t>
            </a:r>
            <a:r>
              <a:rPr lang="en-US" sz="2400" b="1" dirty="0" smtClean="0">
                <a:solidFill>
                  <a:srgbClr val="00B050"/>
                </a:solidFill>
              </a:rPr>
              <a:t> or pancreatic peptide ,</a:t>
            </a:r>
            <a:r>
              <a:rPr lang="en-US" sz="2400" b="1" dirty="0" smtClean="0">
                <a:solidFill>
                  <a:srgbClr val="0070C0"/>
                </a:solidFill>
              </a:rPr>
              <a:t>YY3-36 is a peptide that in humans is encoded by the PYY gene.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Peptide YY3-36 contains 34 amino acids, many of them in the same positions as those in neuropeptide Y. 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the action of PYY3-36 </a:t>
            </a:r>
            <a:r>
              <a:rPr lang="en-US" sz="2400" b="1" dirty="0" smtClean="0">
                <a:solidFill>
                  <a:srgbClr val="00B050"/>
                </a:solidFill>
              </a:rPr>
              <a:t>being a potent feeding inhibitor.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It is released by cells in the intestine after meals. The amount secreted increases with </a:t>
            </a:r>
            <a:r>
              <a:rPr lang="en-US" sz="2400" b="1" dirty="0" smtClean="0">
                <a:solidFill>
                  <a:srgbClr val="00B050"/>
                </a:solidFill>
              </a:rPr>
              <a:t>the number of calories ingested and especially when these are derived from proteins rather than carbohydrates or fats</a:t>
            </a:r>
            <a:r>
              <a:rPr lang="en-US" sz="2400" b="1" dirty="0" smtClean="0">
                <a:solidFill>
                  <a:srgbClr val="0070C0"/>
                </a:solidFill>
              </a:rPr>
              <a:t>. (This may explain the efficacy of the protein-rich, carbohydrate-poor Atkins diet.) </a:t>
            </a:r>
          </a:p>
          <a:p>
            <a:r>
              <a:rPr lang="en-US" sz="2800" b="1" u="sng" dirty="0" smtClean="0">
                <a:solidFill>
                  <a:srgbClr val="0070C0"/>
                </a:solidFill>
              </a:rPr>
              <a:t>PYY3-36 acts on 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•the hypothalamus to suppress appetite; •	the pancreas to increase its exocrine secretion of digestive juices; 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•the gall bladder to stimulate the release of bile. </a:t>
            </a:r>
          </a:p>
          <a:p>
            <a:endParaRPr 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80772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C00000"/>
                </a:solidFill>
              </a:rPr>
              <a:t>Oxyntomodulin</a:t>
            </a:r>
            <a:r>
              <a:rPr lang="en-US" sz="8000" dirty="0" smtClean="0">
                <a:solidFill>
                  <a:srgbClr val="C00000"/>
                </a:solidFill>
              </a:rPr>
              <a:t> </a:t>
            </a:r>
          </a:p>
          <a:p>
            <a:r>
              <a:rPr lang="en-US" sz="4400" dirty="0" smtClean="0"/>
              <a:t>is a naturally occurring 37-amino acid peptide </a:t>
            </a:r>
            <a:r>
              <a:rPr lang="en-US" sz="4400" dirty="0" smtClean="0">
                <a:hlinkClick r:id="rId2" tooltip="Hormone"/>
              </a:rPr>
              <a:t>hormone</a:t>
            </a:r>
            <a:r>
              <a:rPr lang="en-US" sz="4400" dirty="0" smtClean="0"/>
              <a:t> found in the </a:t>
            </a:r>
            <a:r>
              <a:rPr lang="en-US" sz="4400" dirty="0" smtClean="0">
                <a:hlinkClick r:id="rId3" tooltip="Colon (anatomy)"/>
              </a:rPr>
              <a:t>colon</a:t>
            </a:r>
            <a:r>
              <a:rPr lang="en-US" sz="4400" dirty="0" smtClean="0"/>
              <a:t>, </a:t>
            </a:r>
            <a:r>
              <a:rPr lang="en-US" sz="4800" dirty="0" smtClean="0"/>
              <a:t>produced by the </a:t>
            </a:r>
            <a:r>
              <a:rPr lang="en-US" sz="4800" dirty="0" err="1" smtClean="0">
                <a:hlinkClick r:id="rId4" tooltip="Oxyntic"/>
              </a:rPr>
              <a:t>oxyntic</a:t>
            </a:r>
            <a:r>
              <a:rPr lang="en-US" sz="4800" dirty="0" smtClean="0"/>
              <a:t> (</a:t>
            </a:r>
            <a:r>
              <a:rPr lang="en-US" sz="4800" dirty="0" err="1" smtClean="0">
                <a:hlinkClick r:id="rId5" tooltip="Fundic"/>
              </a:rPr>
              <a:t>fundic</a:t>
            </a:r>
            <a:r>
              <a:rPr lang="en-US" sz="4800" dirty="0" smtClean="0"/>
              <a:t>) cells of the </a:t>
            </a:r>
            <a:r>
              <a:rPr lang="en-US" sz="4800" dirty="0" err="1" smtClean="0"/>
              <a:t>oxyntic</a:t>
            </a:r>
            <a:r>
              <a:rPr lang="en-US" sz="4800" dirty="0" smtClean="0"/>
              <a:t> (</a:t>
            </a:r>
            <a:r>
              <a:rPr lang="en-US" sz="4800" dirty="0" err="1" smtClean="0"/>
              <a:t>fundic</a:t>
            </a:r>
            <a:r>
              <a:rPr lang="en-US" sz="4800" dirty="0" smtClean="0"/>
              <a:t>) </a:t>
            </a:r>
            <a:r>
              <a:rPr lang="en-US" sz="4800" dirty="0" smtClean="0">
                <a:hlinkClick r:id="rId6" tooltip="Mucosa"/>
              </a:rPr>
              <a:t>mucosa</a:t>
            </a:r>
            <a:r>
              <a:rPr lang="en-US" sz="4800" dirty="0" smtClean="0"/>
              <a:t>. It has been found to suppress </a:t>
            </a:r>
            <a:r>
              <a:rPr lang="en-US" sz="4800" dirty="0" smtClean="0">
                <a:hlinkClick r:id="rId7" tooltip="Appetite"/>
              </a:rPr>
              <a:t>appetite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1" dirty="0" err="1" smtClean="0">
                <a:solidFill>
                  <a:srgbClr val="C00000"/>
                </a:solidFill>
              </a:rPr>
              <a:t>Amylin</a:t>
            </a:r>
            <a:r>
              <a:rPr lang="en-US" sz="6600" b="1" i="1" dirty="0" smtClean="0">
                <a:solidFill>
                  <a:srgbClr val="C00000"/>
                </a:solidFill>
              </a:rPr>
              <a:t> </a:t>
            </a:r>
            <a:endParaRPr lang="en-US" sz="6600" b="1" i="1" dirty="0" smtClean="0">
              <a:solidFill>
                <a:srgbClr val="C00000"/>
              </a:solidFill>
            </a:endParaRPr>
          </a:p>
          <a:p>
            <a:r>
              <a:rPr lang="en-US" sz="3600" b="1" dirty="0" smtClean="0"/>
              <a:t>islet </a:t>
            </a:r>
            <a:r>
              <a:rPr lang="en-US" sz="3600" b="1" dirty="0" err="1" smtClean="0"/>
              <a:t>amyloid</a:t>
            </a:r>
            <a:r>
              <a:rPr lang="en-US" sz="3600" b="1" dirty="0" smtClean="0"/>
              <a:t> polypeptide</a:t>
            </a:r>
            <a:r>
              <a:rPr lang="en-US" sz="3600" dirty="0" smtClean="0"/>
              <a:t> (</a:t>
            </a:r>
            <a:r>
              <a:rPr lang="en-US" sz="3600" b="1" dirty="0" smtClean="0"/>
              <a:t>IAPP</a:t>
            </a:r>
            <a:r>
              <a:rPr lang="en-US" sz="3600" dirty="0" smtClean="0"/>
              <a:t>), is a 37-residue </a:t>
            </a:r>
            <a:r>
              <a:rPr lang="en-US" sz="3600" dirty="0" smtClean="0">
                <a:hlinkClick r:id="rId2" tooltip="Peptide hormone"/>
              </a:rPr>
              <a:t>peptide </a:t>
            </a:r>
            <a:r>
              <a:rPr lang="en-US" sz="3600" dirty="0" err="1" smtClean="0">
                <a:hlinkClick r:id="rId2" tooltip="Peptide hormone"/>
              </a:rPr>
              <a:t>hormone</a:t>
            </a:r>
            <a:r>
              <a:rPr lang="en-US" sz="3600" dirty="0" err="1" smtClean="0"/>
              <a:t>.It</a:t>
            </a:r>
            <a:r>
              <a:rPr lang="en-US" sz="3600" dirty="0" smtClean="0"/>
              <a:t> </a:t>
            </a:r>
            <a:r>
              <a:rPr lang="en-US" sz="3600" dirty="0" smtClean="0"/>
              <a:t>is </a:t>
            </a:r>
            <a:r>
              <a:rPr lang="en-US" sz="3600" dirty="0" smtClean="0"/>
              <a:t>co secreted </a:t>
            </a:r>
            <a:r>
              <a:rPr lang="en-US" sz="3600" dirty="0" smtClean="0"/>
              <a:t>with </a:t>
            </a:r>
            <a:r>
              <a:rPr lang="en-US" sz="3600" dirty="0" smtClean="0">
                <a:hlinkClick r:id="rId3" tooltip="Insulin"/>
              </a:rPr>
              <a:t>insulin</a:t>
            </a:r>
            <a:r>
              <a:rPr lang="en-US" sz="3600" dirty="0" smtClean="0"/>
              <a:t> from </a:t>
            </a:r>
            <a:r>
              <a:rPr lang="en-US" sz="3600" dirty="0" err="1" smtClean="0"/>
              <a:t>thepancreatic</a:t>
            </a:r>
            <a:r>
              <a:rPr lang="en-US" sz="3600" dirty="0" smtClean="0"/>
              <a:t> </a:t>
            </a:r>
            <a:r>
              <a:rPr lang="en-US" sz="3600" dirty="0" smtClean="0">
                <a:hlinkClick r:id="rId4" tooltip="Beta cell"/>
              </a:rPr>
              <a:t>β-cells</a:t>
            </a:r>
            <a:r>
              <a:rPr lang="en-US" sz="3600" dirty="0" smtClean="0"/>
              <a:t> in the ratio of approximately 100:1. </a:t>
            </a:r>
            <a:endParaRPr lang="en-US" sz="3600" dirty="0" smtClean="0"/>
          </a:p>
          <a:p>
            <a:r>
              <a:rPr lang="en-US" sz="3600" dirty="0" err="1" smtClean="0"/>
              <a:t>Amylin</a:t>
            </a:r>
            <a:r>
              <a:rPr lang="en-US" sz="3600" dirty="0" smtClean="0"/>
              <a:t> </a:t>
            </a:r>
            <a:r>
              <a:rPr lang="en-US" sz="3600" dirty="0" smtClean="0"/>
              <a:t>plays a role </a:t>
            </a:r>
            <a:r>
              <a:rPr lang="en-US" sz="3600" dirty="0" smtClean="0">
                <a:solidFill>
                  <a:srgbClr val="00B050"/>
                </a:solidFill>
              </a:rPr>
              <a:t>in </a:t>
            </a:r>
            <a:r>
              <a:rPr lang="en-US" sz="3600" dirty="0" err="1" smtClean="0">
                <a:solidFill>
                  <a:srgbClr val="00B050"/>
                </a:solidFill>
              </a:rPr>
              <a:t>glycemic</a:t>
            </a:r>
            <a:r>
              <a:rPr lang="en-US" sz="3600" dirty="0" smtClean="0">
                <a:solidFill>
                  <a:srgbClr val="00B050"/>
                </a:solidFill>
              </a:rPr>
              <a:t> regulation by slowing gastric emptying and promoting satiety, thereby preventing </a:t>
            </a:r>
            <a:r>
              <a:rPr lang="en-US" sz="3600" dirty="0" smtClean="0">
                <a:solidFill>
                  <a:srgbClr val="00B050"/>
                </a:solidFill>
                <a:hlinkClick r:id="rId5" tooltip="Postprandial"/>
              </a:rPr>
              <a:t>post-</a:t>
            </a:r>
            <a:r>
              <a:rPr lang="en-US" sz="3600" dirty="0" err="1" smtClean="0">
                <a:solidFill>
                  <a:srgbClr val="00B050"/>
                </a:solidFill>
                <a:hlinkClick r:id="rId5" tooltip="Postprandial"/>
              </a:rPr>
              <a:t>prandial</a:t>
            </a:r>
            <a:r>
              <a:rPr lang="en-US" sz="3600" dirty="0" smtClean="0">
                <a:solidFill>
                  <a:srgbClr val="00B050"/>
                </a:solidFill>
              </a:rPr>
              <a:t> spikes in blood glucose levels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28600"/>
            <a:ext cx="87630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686800" cy="838200"/>
          </a:xfrm>
        </p:spPr>
        <p:txBody>
          <a:bodyPr/>
          <a:lstStyle/>
          <a:p>
            <a:pPr algn="ctr"/>
            <a:r>
              <a:rPr lang="en-US" b="1" u="sng" smtClean="0">
                <a:solidFill>
                  <a:srgbClr val="FF0000"/>
                </a:solidFill>
              </a:rPr>
              <a:t>Other hormones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4229756049"/>
              </p:ext>
            </p:extLst>
          </p:nvPr>
        </p:nvGraphicFramePr>
        <p:xfrm>
          <a:off x="228600" y="1066800"/>
          <a:ext cx="8458200" cy="521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9063"/>
                <a:gridCol w="2671010"/>
                <a:gridCol w="3858127"/>
              </a:tblGrid>
              <a:tr h="396216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Hormones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source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Effects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  <a:tr h="700997">
                <a:tc>
                  <a:txBody>
                    <a:bodyPr/>
                    <a:lstStyle/>
                    <a:p>
                      <a:r>
                        <a:rPr lang="en-US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Neurotensin</a:t>
                      </a:r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Neurons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&amp; </a:t>
                      </a:r>
                      <a:r>
                        <a:rPr lang="en-US" sz="20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ileal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epithelium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Inhibit GI motility -    </a:t>
                      </a:r>
                      <a:r>
                        <a:rPr lang="en-US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ileal</a:t>
                      </a:r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blood flow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  <a:tr h="396216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GRP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Vagal nerve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Gastrin release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  <a:tr h="396216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Guanylin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Paneth cells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Secretion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of chloride ions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  <a:tr h="100577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Chymodenin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Duodenal mucosa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Selective secretion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of chymotrypsinogen from pancreatic acinar cells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  <a:tr h="100577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Substance P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Entire GIT 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Increases the motility of SI</a:t>
                      </a:r>
                    </a:p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Increases local vasodilation</a:t>
                      </a:r>
                    </a:p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Perception of pain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sensation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  <a:tr h="131056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Bombesin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Entire GIT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Increases gastric secretion</a:t>
                      </a:r>
                    </a:p>
                    <a:p>
                      <a:r>
                        <a:rPr lang="en-US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Increases</a:t>
                      </a:r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motility of gall bladder</a:t>
                      </a:r>
                    </a:p>
                    <a:p>
                      <a:r>
                        <a:rPr lang="en-US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Increases motility of SI</a:t>
                      </a:r>
                      <a:endParaRPr lang="en-US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7" marB="45717"/>
                </a:tc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 rot="5400000" flipH="1" flipV="1">
            <a:off x="4763294" y="2399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4687094" y="2704306"/>
            <a:ext cx="2286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V="1">
            <a:off x="6781800" y="1600200"/>
            <a:ext cx="4587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5210990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2667000"/>
            <a:ext cx="53720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THANK YOU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An external file that holds a picture, illustration, etc.&#10;Object name is iep0092-0219-f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3820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3340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&gt;&gt;K cell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K cells secrete </a:t>
            </a:r>
            <a:r>
              <a:rPr lang="en-US" sz="3200" b="1" u="sng" dirty="0" smtClean="0">
                <a:solidFill>
                  <a:srgbClr val="0070C0"/>
                </a:solidFill>
                <a:hlinkClick r:id="rId2" tooltip="Gastric inhibitory peptide"/>
              </a:rPr>
              <a:t>gastric inhibitory peptide</a:t>
            </a:r>
            <a:r>
              <a:rPr lang="en-US" sz="3200" b="1" dirty="0" smtClean="0">
                <a:solidFill>
                  <a:srgbClr val="0070C0"/>
                </a:solidFill>
              </a:rPr>
              <a:t>, </a:t>
            </a:r>
          </a:p>
          <a:p>
            <a:r>
              <a:rPr lang="en-US" sz="3200" b="1" dirty="0" smtClean="0">
                <a:solidFill>
                  <a:srgbClr val="00B050"/>
                </a:solidFill>
              </a:rPr>
              <a:t>&gt;&gt;L cell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L cells secrete </a:t>
            </a:r>
            <a:r>
              <a:rPr lang="en-US" sz="3200" b="1" u="sng" dirty="0" smtClean="0">
                <a:solidFill>
                  <a:srgbClr val="0070C0"/>
                </a:solidFill>
                <a:hlinkClick r:id="rId3" tooltip="Glucagon-like peptide-1"/>
              </a:rPr>
              <a:t>glucagon-like peptide-1</a:t>
            </a:r>
            <a:r>
              <a:rPr lang="en-US" sz="3200" b="1" u="sng" dirty="0" smtClean="0">
                <a:solidFill>
                  <a:srgbClr val="0070C0"/>
                </a:solidFill>
              </a:rPr>
              <a:t>, </a:t>
            </a:r>
            <a:r>
              <a:rPr lang="en-US" sz="3200" b="1" dirty="0" smtClean="0">
                <a:solidFill>
                  <a:srgbClr val="0070C0"/>
                </a:solidFill>
              </a:rPr>
              <a:t>are primarily found in the </a:t>
            </a:r>
            <a:r>
              <a:rPr lang="en-US" sz="3200" b="1" u="sng" dirty="0" smtClean="0">
                <a:solidFill>
                  <a:srgbClr val="0070C0"/>
                </a:solidFill>
                <a:hlinkClick r:id="rId4" tooltip="Ileum"/>
              </a:rPr>
              <a:t>ileum</a:t>
            </a:r>
            <a:r>
              <a:rPr lang="en-US" sz="3200" b="1" dirty="0" smtClean="0">
                <a:solidFill>
                  <a:srgbClr val="0070C0"/>
                </a:solidFill>
              </a:rPr>
              <a:t> and </a:t>
            </a:r>
            <a:r>
              <a:rPr lang="en-US" sz="3200" b="1" u="sng" dirty="0" smtClean="0">
                <a:solidFill>
                  <a:srgbClr val="0070C0"/>
                </a:solidFill>
                <a:hlinkClick r:id="rId5" tooltip="Large intestine"/>
              </a:rPr>
              <a:t>large intestine</a:t>
            </a:r>
            <a:r>
              <a:rPr lang="en-US" sz="3200" b="1" dirty="0" smtClean="0">
                <a:solidFill>
                  <a:srgbClr val="0070C0"/>
                </a:solidFill>
              </a:rPr>
              <a:t> (colon), but some are also found in the </a:t>
            </a:r>
            <a:r>
              <a:rPr lang="en-US" sz="3200" b="1" u="sng" dirty="0" smtClean="0">
                <a:solidFill>
                  <a:srgbClr val="0070C0"/>
                </a:solidFill>
                <a:hlinkClick r:id="rId6" tooltip="Duodenum"/>
              </a:rPr>
              <a:t>duodenum</a:t>
            </a:r>
            <a:r>
              <a:rPr lang="en-US" sz="3200" b="1" dirty="0" smtClean="0">
                <a:solidFill>
                  <a:srgbClr val="0070C0"/>
                </a:solidFill>
              </a:rPr>
              <a:t> and </a:t>
            </a:r>
            <a:r>
              <a:rPr lang="en-US" sz="3200" b="1" u="sng" dirty="0" smtClean="0">
                <a:solidFill>
                  <a:srgbClr val="0070C0"/>
                </a:solidFill>
                <a:hlinkClick r:id="rId7" tooltip="Jejunum"/>
              </a:rPr>
              <a:t>jejunum</a:t>
            </a:r>
            <a:r>
              <a:rPr lang="en-US" sz="3200" b="1" dirty="0" smtClean="0">
                <a:solidFill>
                  <a:srgbClr val="0070C0"/>
                </a:solidFill>
              </a:rPr>
              <a:t>.</a:t>
            </a:r>
            <a:r>
              <a:rPr lang="en-US" sz="3200" b="1" u="sng" baseline="30000" dirty="0" smtClean="0">
                <a:solidFill>
                  <a:srgbClr val="0070C0"/>
                </a:solidFill>
              </a:rPr>
              <a:t>[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r>
              <a:rPr lang="en-US" sz="3200" b="1" dirty="0" smtClean="0">
                <a:solidFill>
                  <a:srgbClr val="00B050"/>
                </a:solidFill>
              </a:rPr>
              <a:t>&gt;&gt;I cell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I cells secrete </a:t>
            </a:r>
            <a:r>
              <a:rPr lang="en-US" sz="3200" b="1" u="sng" dirty="0" err="1" smtClean="0">
                <a:solidFill>
                  <a:srgbClr val="0070C0"/>
                </a:solidFill>
                <a:hlinkClick r:id="rId8" tooltip="Cholecystokinin"/>
              </a:rPr>
              <a:t>cholecystokinin</a:t>
            </a:r>
            <a:r>
              <a:rPr lang="en-US" sz="3200" b="1" dirty="0" smtClean="0">
                <a:solidFill>
                  <a:srgbClr val="0070C0"/>
                </a:solidFill>
              </a:rPr>
              <a:t> (CCK), and are located in the duodenum and jejunum</a:t>
            </a:r>
            <a:r>
              <a:rPr lang="en-US" sz="3200" b="1" u="sng" baseline="30000" dirty="0" smtClean="0">
                <a:solidFill>
                  <a:srgbClr val="0070C0"/>
                </a:solidFill>
                <a:hlinkClick r:id="rId9"/>
              </a:rPr>
              <a:t>]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r>
              <a:rPr lang="en-US" sz="3200" b="1" dirty="0" smtClean="0">
                <a:solidFill>
                  <a:srgbClr val="00B050"/>
                </a:solidFill>
              </a:rPr>
              <a:t>&gt;&gt;G cell ( GASTRIC ENTEROENDOCRINE CELLS)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Stomach </a:t>
            </a:r>
            <a:r>
              <a:rPr lang="en-US" sz="3200" b="1" dirty="0" err="1" smtClean="0">
                <a:solidFill>
                  <a:srgbClr val="0070C0"/>
                </a:solidFill>
              </a:rPr>
              <a:t>enteroendocrine</a:t>
            </a:r>
            <a:r>
              <a:rPr lang="en-US" sz="3200" b="1" dirty="0" smtClean="0">
                <a:solidFill>
                  <a:srgbClr val="0070C0"/>
                </a:solidFill>
              </a:rPr>
              <a:t> cells, which release </a:t>
            </a:r>
            <a:r>
              <a:rPr lang="en-US" sz="3200" b="1" dirty="0" err="1" smtClean="0">
                <a:solidFill>
                  <a:srgbClr val="0070C0"/>
                </a:solidFill>
              </a:rPr>
              <a:t>gastrin</a:t>
            </a:r>
            <a:r>
              <a:rPr lang="en-US" sz="3200" b="1" dirty="0" smtClean="0">
                <a:solidFill>
                  <a:srgbClr val="0070C0"/>
                </a:solidFill>
              </a:rPr>
              <a:t>, and stimulate gastric acid secretion.</a:t>
            </a:r>
            <a:r>
              <a:rPr lang="en-US" sz="3200" b="1" u="sng" baseline="30000" dirty="0" smtClean="0">
                <a:solidFill>
                  <a:srgbClr val="0070C0"/>
                </a:solidFill>
                <a:hlinkClick r:id="rId9"/>
              </a:rPr>
              <a:t>[</a:t>
            </a:r>
            <a:endParaRPr lang="en-US" sz="32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7693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&gt;&gt;</a:t>
            </a:r>
            <a:r>
              <a:rPr lang="en-US" sz="3600" b="1" dirty="0" err="1" smtClean="0">
                <a:solidFill>
                  <a:srgbClr val="00B050"/>
                </a:solidFill>
              </a:rPr>
              <a:t>Enterochromaffin</a:t>
            </a:r>
            <a:r>
              <a:rPr lang="en-US" sz="3600" b="1" dirty="0" smtClean="0">
                <a:solidFill>
                  <a:srgbClr val="00B050"/>
                </a:solidFill>
              </a:rPr>
              <a:t> cell</a:t>
            </a:r>
          </a:p>
          <a:p>
            <a:r>
              <a:rPr lang="en-US" sz="3600" b="1" u="sng" dirty="0" err="1" smtClean="0">
                <a:solidFill>
                  <a:srgbClr val="0070C0"/>
                </a:solidFill>
                <a:hlinkClick r:id="rId2" tooltip="Enterochromaffin cell"/>
              </a:rPr>
              <a:t>Enterochromaffin</a:t>
            </a:r>
            <a:r>
              <a:rPr lang="en-US" sz="3600" b="1" u="sng" dirty="0" smtClean="0">
                <a:solidFill>
                  <a:srgbClr val="0070C0"/>
                </a:solidFill>
                <a:hlinkClick r:id="rId2" tooltip="Enterochromaffin cell"/>
              </a:rPr>
              <a:t> cells</a:t>
            </a:r>
            <a:r>
              <a:rPr lang="en-US" sz="3600" b="1" dirty="0" smtClean="0">
                <a:solidFill>
                  <a:srgbClr val="0070C0"/>
                </a:solidFill>
              </a:rPr>
              <a:t> are </a:t>
            </a:r>
            <a:r>
              <a:rPr lang="en-US" sz="3600" b="1" dirty="0" err="1" smtClean="0">
                <a:solidFill>
                  <a:srgbClr val="0070C0"/>
                </a:solidFill>
              </a:rPr>
              <a:t>enteroendocrine</a:t>
            </a:r>
            <a:r>
              <a:rPr lang="en-US" sz="3600" b="1" dirty="0" smtClean="0">
                <a:solidFill>
                  <a:srgbClr val="0070C0"/>
                </a:solidFill>
              </a:rPr>
              <a:t> and </a:t>
            </a:r>
            <a:r>
              <a:rPr lang="en-US" sz="3600" b="1" u="sng" dirty="0" smtClean="0">
                <a:solidFill>
                  <a:srgbClr val="0070C0"/>
                </a:solidFill>
                <a:hlinkClick r:id="rId3" tooltip="Neuroendocrine cell"/>
              </a:rPr>
              <a:t>neuroendocrine cells</a:t>
            </a:r>
            <a:r>
              <a:rPr lang="en-US" sz="3600" b="1" dirty="0" smtClean="0">
                <a:solidFill>
                  <a:srgbClr val="0070C0"/>
                </a:solidFill>
              </a:rPr>
              <a:t> with a close similarity to </a:t>
            </a:r>
            <a:r>
              <a:rPr lang="en-US" sz="3600" b="1" dirty="0" err="1" smtClean="0">
                <a:solidFill>
                  <a:srgbClr val="0070C0"/>
                </a:solidFill>
              </a:rPr>
              <a:t>adrenomedullary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u="sng" dirty="0" err="1" smtClean="0">
                <a:solidFill>
                  <a:srgbClr val="0070C0"/>
                </a:solidFill>
                <a:hlinkClick r:id="rId4" tooltip="Chromaffin cell"/>
              </a:rPr>
              <a:t>chromaffin</a:t>
            </a:r>
            <a:r>
              <a:rPr lang="en-US" sz="3600" b="1" u="sng" dirty="0" smtClean="0">
                <a:solidFill>
                  <a:srgbClr val="0070C0"/>
                </a:solidFill>
                <a:hlinkClick r:id="rId4" tooltip="Chromaffin cell"/>
              </a:rPr>
              <a:t> cells</a:t>
            </a:r>
            <a:r>
              <a:rPr lang="en-US" sz="3600" b="1" dirty="0" smtClean="0">
                <a:solidFill>
                  <a:srgbClr val="0070C0"/>
                </a:solidFill>
              </a:rPr>
              <a:t> secreting </a:t>
            </a:r>
            <a:r>
              <a:rPr lang="en-US" sz="3600" b="1" u="sng" dirty="0" smtClean="0">
                <a:solidFill>
                  <a:srgbClr val="0070C0"/>
                </a:solidFill>
                <a:hlinkClick r:id="rId5" tooltip="Serotonin"/>
              </a:rPr>
              <a:t>serotonin</a:t>
            </a:r>
            <a:r>
              <a:rPr lang="en-US" sz="3600" b="1" dirty="0" smtClean="0">
                <a:solidFill>
                  <a:srgbClr val="0070C0"/>
                </a:solidFill>
              </a:rPr>
              <a:t> and </a:t>
            </a:r>
            <a:r>
              <a:rPr lang="en-US" sz="3600" b="1" u="sng" dirty="0" smtClean="0">
                <a:solidFill>
                  <a:srgbClr val="0070C0"/>
                </a:solidFill>
                <a:hlinkClick r:id="rId6" tooltip="Histamine"/>
              </a:rPr>
              <a:t>histamine</a:t>
            </a:r>
            <a:r>
              <a:rPr lang="en-US" sz="36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3600" b="1" dirty="0" smtClean="0">
                <a:solidFill>
                  <a:srgbClr val="00B050"/>
                </a:solidFill>
              </a:rPr>
              <a:t>&gt;&gt;N cell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Located in the jejunum, N cells release </a:t>
            </a:r>
            <a:r>
              <a:rPr lang="en-US" sz="3600" b="1" u="sng" dirty="0" err="1" smtClean="0">
                <a:solidFill>
                  <a:srgbClr val="0070C0"/>
                </a:solidFill>
                <a:hlinkClick r:id="rId7" tooltip="Neurotensin"/>
              </a:rPr>
              <a:t>neurotensin</a:t>
            </a:r>
            <a:r>
              <a:rPr lang="en-US" sz="3600" b="1" dirty="0" smtClean="0">
                <a:solidFill>
                  <a:srgbClr val="0070C0"/>
                </a:solidFill>
              </a:rPr>
              <a:t>, </a:t>
            </a:r>
          </a:p>
          <a:p>
            <a:r>
              <a:rPr lang="en-US" sz="3600" b="1" dirty="0" smtClean="0">
                <a:solidFill>
                  <a:srgbClr val="00B050"/>
                </a:solidFill>
              </a:rPr>
              <a:t>&gt;&gt;S cell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S cells secrete </a:t>
            </a:r>
            <a:r>
              <a:rPr lang="en-US" sz="3600" b="1" u="sng" dirty="0" err="1" smtClean="0">
                <a:solidFill>
                  <a:srgbClr val="0070C0"/>
                </a:solidFill>
                <a:hlinkClick r:id="rId8" tooltip="Secretin"/>
              </a:rPr>
              <a:t>secretin</a:t>
            </a:r>
            <a:r>
              <a:rPr lang="en-US" sz="3600" b="1" dirty="0" smtClean="0">
                <a:solidFill>
                  <a:srgbClr val="0070C0"/>
                </a:solidFill>
              </a:rPr>
              <a:t> from the duodenum and jejunum, and stimulate exocrine pancreatic secretion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&gt;&gt;Pancreatic </a:t>
            </a:r>
            <a:r>
              <a:rPr lang="en-US" sz="3600" b="1" dirty="0" err="1" smtClean="0">
                <a:solidFill>
                  <a:srgbClr val="C00000"/>
                </a:solidFill>
              </a:rPr>
              <a:t>enteroendocrine</a:t>
            </a:r>
            <a:r>
              <a:rPr lang="en-US" sz="3600" b="1" dirty="0" smtClean="0">
                <a:solidFill>
                  <a:srgbClr val="C00000"/>
                </a:solidFill>
              </a:rPr>
              <a:t> cells</a:t>
            </a:r>
          </a:p>
          <a:p>
            <a:r>
              <a:rPr lang="en-US" sz="3600" b="1" dirty="0" smtClean="0"/>
              <a:t>Pancreatic </a:t>
            </a:r>
            <a:r>
              <a:rPr lang="en-US" sz="3600" b="1" dirty="0" err="1" smtClean="0"/>
              <a:t>enteroendocrine</a:t>
            </a:r>
            <a:r>
              <a:rPr lang="en-US" sz="3600" b="1" dirty="0" smtClean="0"/>
              <a:t> cells are located in the </a:t>
            </a:r>
            <a:r>
              <a:rPr lang="en-US" sz="3600" b="1" dirty="0" smtClean="0">
                <a:hlinkClick r:id="rId2" tooltip="Islets of Langerhans"/>
              </a:rPr>
              <a:t>islets of </a:t>
            </a:r>
            <a:r>
              <a:rPr lang="en-US" sz="3600" b="1" dirty="0" err="1" smtClean="0">
                <a:hlinkClick r:id="rId2" tooltip="Islets of Langerhans"/>
              </a:rPr>
              <a:t>Langerhans</a:t>
            </a:r>
            <a:r>
              <a:rPr lang="en-US" sz="3600" b="1" dirty="0" smtClean="0"/>
              <a:t> and produce most importantly the hormones </a:t>
            </a:r>
            <a:r>
              <a:rPr lang="en-US" sz="3600" b="1" dirty="0" smtClean="0">
                <a:hlinkClick r:id="rId3" tooltip="Insulin"/>
              </a:rPr>
              <a:t>insulin</a:t>
            </a:r>
            <a:r>
              <a:rPr lang="en-US" sz="3600" b="1" dirty="0" smtClean="0"/>
              <a:t> and </a:t>
            </a:r>
            <a:r>
              <a:rPr lang="en-US" sz="3600" b="1" dirty="0" smtClean="0">
                <a:hlinkClick r:id="rId4" tooltip="Glucagon"/>
              </a:rPr>
              <a:t>glucagon</a:t>
            </a:r>
            <a:r>
              <a:rPr lang="en-US" sz="3600" b="1" dirty="0" smtClean="0"/>
              <a:t>. The </a:t>
            </a:r>
            <a:r>
              <a:rPr lang="en-US" sz="3600" b="1" dirty="0" smtClean="0">
                <a:hlinkClick r:id="rId5" tooltip="Autonomous nervous system"/>
              </a:rPr>
              <a:t>autonomous nervous system</a:t>
            </a:r>
            <a:r>
              <a:rPr lang="en-US" sz="3600" b="1" dirty="0" smtClean="0"/>
              <a:t> strongly regulates their secretion, with parasympathetic stimulation stimulating insulin secretion and inhibiting glucagon secretion and sympathetic stimulation having opposite effect ,Other hormones produced include </a:t>
            </a:r>
            <a:r>
              <a:rPr lang="en-US" sz="3600" b="1" dirty="0" err="1" smtClean="0">
                <a:hlinkClick r:id="rId6" tooltip="Somatostatin"/>
              </a:rPr>
              <a:t>somatostatin</a:t>
            </a:r>
            <a:r>
              <a:rPr lang="en-US" sz="3600" b="1" dirty="0" smtClean="0"/>
              <a:t>, </a:t>
            </a:r>
            <a:r>
              <a:rPr lang="en-US" sz="3600" b="1" dirty="0" smtClean="0">
                <a:hlinkClick r:id="rId7" tooltip="Pancreatic polypeptide"/>
              </a:rPr>
              <a:t>pancreatic polypeptide</a:t>
            </a:r>
            <a:r>
              <a:rPr lang="en-US" sz="3600" b="1" dirty="0" smtClean="0"/>
              <a:t>, </a:t>
            </a:r>
            <a:r>
              <a:rPr lang="en-US" sz="3600" b="1" dirty="0" err="1" smtClean="0">
                <a:hlinkClick r:id="rId8" tooltip="Amylin"/>
              </a:rPr>
              <a:t>amylin</a:t>
            </a:r>
            <a:r>
              <a:rPr lang="en-US" sz="3600" b="1" dirty="0" smtClean="0"/>
              <a:t> and </a:t>
            </a:r>
            <a:r>
              <a:rPr lang="en-US" sz="3600" b="1" dirty="0" err="1" smtClean="0">
                <a:hlinkClick r:id="rId9" tooltip="Ghrelin"/>
              </a:rPr>
              <a:t>ghrelin</a:t>
            </a:r>
            <a:r>
              <a:rPr lang="en-US" sz="3600" b="1" dirty="0" smtClean="0"/>
              <a:t>.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4770</TotalTime>
  <Words>2109</Words>
  <Application>Microsoft Office PowerPoint</Application>
  <PresentationFormat>On-screen Show (4:3)</PresentationFormat>
  <Paragraphs>314</Paragraphs>
  <Slides>59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Gastrin Control</vt:lpstr>
      <vt:lpstr>Slide 20</vt:lpstr>
      <vt:lpstr>Slide 21</vt:lpstr>
      <vt:lpstr>Slide 22</vt:lpstr>
      <vt:lpstr>Functions of CCK</vt:lpstr>
      <vt:lpstr>Slide 24</vt:lpstr>
      <vt:lpstr>Slide 25</vt:lpstr>
      <vt:lpstr>CCK Control</vt:lpstr>
      <vt:lpstr>Regulation of secretions.</vt:lpstr>
      <vt:lpstr>SECRETIN.</vt:lpstr>
      <vt:lpstr>Function of secretin.</vt:lpstr>
      <vt:lpstr>Slide 30</vt:lpstr>
      <vt:lpstr>Secretin Control</vt:lpstr>
      <vt:lpstr>Slide 32</vt:lpstr>
      <vt:lpstr>Slide 33</vt:lpstr>
      <vt:lpstr>Slide 34</vt:lpstr>
      <vt:lpstr>Slide 35</vt:lpstr>
      <vt:lpstr>Slide 36</vt:lpstr>
      <vt:lpstr>ENTEROGLUCAGON AND GLUCAGON-LIKE PEPTIDES. (Incretins)</vt:lpstr>
      <vt:lpstr>Slide 38</vt:lpstr>
      <vt:lpstr>Slide 39</vt:lpstr>
      <vt:lpstr>Slide 40</vt:lpstr>
      <vt:lpstr>SOMATOSTATIN (GHIH).</vt:lpstr>
      <vt:lpstr>ACTIONS</vt:lpstr>
      <vt:lpstr>MOTILIN</vt:lpstr>
      <vt:lpstr>Slide 44</vt:lpstr>
      <vt:lpstr>Slide 45</vt:lpstr>
      <vt:lpstr>Slide 46</vt:lpstr>
      <vt:lpstr>Slide 47</vt:lpstr>
      <vt:lpstr>GHRELIN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Other hormones</vt:lpstr>
      <vt:lpstr>Slide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TOSHIBA</dc:creator>
  <cp:lastModifiedBy>ALBOSTAN</cp:lastModifiedBy>
  <cp:revision>49</cp:revision>
  <dcterms:created xsi:type="dcterms:W3CDTF">2006-08-16T00:00:00Z</dcterms:created>
  <dcterms:modified xsi:type="dcterms:W3CDTF">2017-03-27T06:12:51Z</dcterms:modified>
</cp:coreProperties>
</file>